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5"/>
  </p:notesMasterIdLst>
  <p:sldIdLst>
    <p:sldId id="257" r:id="rId2"/>
    <p:sldId id="356" r:id="rId3"/>
    <p:sldId id="339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21100C7-6DD9-4B31-B695-9B082594B70D}" type="datetimeFigureOut">
              <a:rPr lang="ru-RU"/>
              <a:pPr>
                <a:defRPr/>
              </a:pPr>
              <a:t>25.04.2019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2CB17C6-3D45-4E72-A1B1-F211E5680A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159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3B349-49F5-4C86-A525-9B36EFE84B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F07CC-9FF2-4A78-A29F-383D4E271B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3F680-74A6-4FA3-B090-64CCC66107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96DAC-DDD5-45E7-B799-D9BC27C8CB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4C1D3-FD59-4A22-9A70-2E817B7DF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DF000-24A1-4B83-A26D-E5BEE4EA24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3FADC-F481-4252-A903-CEA5CC4A8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03693-FF60-4812-B370-1BDB9E15DC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77C1A-D169-43CF-AA4A-F1F6CED8D0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03EBB-8E4A-4C0A-A437-0B8E58BBD5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DE68F-8B7E-4EE8-8026-0E31F487B0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BCD3FD-9B2D-4648-9A86-67F558B46E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a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772816"/>
            <a:ext cx="9143999" cy="194421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Современные противоречия между реалиями и законодательным регулированием ведения лесохозяйственной деятельности в РФ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</a:p>
          <a:p>
            <a:pPr eaLnBrk="1" hangingPunct="1">
              <a:lnSpc>
                <a:spcPct val="90000"/>
              </a:lnSpc>
            </a:pPr>
            <a:endParaRPr lang="ru-RU" altLang="ru-RU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28596" y="6357982"/>
            <a:ext cx="8367713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000" b="1" kern="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23 апреля 2019 г., Пермь</a:t>
            </a:r>
            <a:endParaRPr kumimoji="0" lang="ru-RU" alt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ba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68313" y="11113"/>
            <a:ext cx="8229600" cy="5619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600" b="1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предложения по изменению нормативно-правового и законодательного регулирования лесохозяйственной деятельности 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35496" y="332656"/>
            <a:ext cx="9108504" cy="1944216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just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Не возможность использования технологий оперативного и объективного ведения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лесотаксационных описаний,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проведения автоматизированного тематического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дешифрования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космо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- и аэрофотосъемки (в том числе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лидарной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), проблемы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в организации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спутникового и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</a:rPr>
              <a:t>аэро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-мониторинга, - все это в совокупности тормозит и препятствует освоению лесных ресурсов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РФ. Одной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из важнейших причин этого явления - </a:t>
            </a:r>
            <a:r>
              <a:rPr lang="ru-RU" sz="1600" b="1" dirty="0">
                <a:solidFill>
                  <a:srgbClr val="FF0000"/>
                </a:solidFill>
              </a:rPr>
              <a:t>отсталость в нормативно-правовой и законодательной базах </a:t>
            </a:r>
            <a:r>
              <a:rPr lang="ru-RU" sz="1600" b="1" dirty="0" smtClean="0">
                <a:solidFill>
                  <a:srgbClr val="FF0000"/>
                </a:solidFill>
              </a:rPr>
              <a:t>РФ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u-RU" altLang="ru-RU" sz="1600" b="1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0" y="2376264"/>
            <a:ext cx="9144000" cy="414908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900" indent="-342900" algn="just">
              <a:buAutoNum type="arabicPeriod"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Демонополизация технологий на рынке предоставления услуг по проведению лесотаксационных описаний (изменения «Лесоустроительной инструкции»), в </a:t>
            </a:r>
            <a:r>
              <a:rPr lang="ru-RU" sz="1600" b="1" dirty="0" err="1" smtClean="0">
                <a:solidFill>
                  <a:schemeClr val="accent2">
                    <a:lumMod val="75000"/>
                  </a:schemeClr>
                </a:solidFill>
              </a:rPr>
              <a:t>т.ч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з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а счет введения возможности использования </a:t>
            </a:r>
            <a:r>
              <a:rPr lang="ru-RU" sz="1600" b="1" dirty="0" err="1" smtClean="0">
                <a:solidFill>
                  <a:schemeClr val="accent2">
                    <a:lumMod val="75000"/>
                  </a:schemeClr>
                </a:solidFill>
              </a:rPr>
              <a:t>лидарных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 технологий. Первичным является точность и качество проведения </a:t>
            </a:r>
            <a:r>
              <a:rPr lang="ru-RU" sz="1600" b="1" dirty="0" err="1" smtClean="0">
                <a:solidFill>
                  <a:schemeClr val="accent2">
                    <a:lumMod val="75000"/>
                  </a:schemeClr>
                </a:solidFill>
              </a:rPr>
              <a:t>лесотаксации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AutoNum type="arabicPeriod"/>
            </a:pPr>
            <a:endParaRPr lang="ru-RU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AutoNum type="arabicPeriod"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Снятие уровня  секретности и грифа ДСП для лесотаксационных описаний, как в бумажной, так и в цифровой формах. Как следствие снятие административных барьеров при проведении конкурсов и аукционов, формирование федеральных </a:t>
            </a:r>
            <a:r>
              <a:rPr lang="ru-RU" sz="1600" b="1" smtClean="0">
                <a:solidFill>
                  <a:schemeClr val="accent2">
                    <a:lumMod val="75000"/>
                  </a:schemeClr>
                </a:solidFill>
              </a:rPr>
              <a:t>и региональных </a:t>
            </a:r>
            <a:r>
              <a:rPr lang="ru-RU" sz="1600" b="1" dirty="0" err="1" smtClean="0">
                <a:solidFill>
                  <a:schemeClr val="accent2">
                    <a:lumMod val="75000"/>
                  </a:schemeClr>
                </a:solidFill>
              </a:rPr>
              <a:t>геопорталов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 и мобильных приложений.</a:t>
            </a:r>
          </a:p>
          <a:p>
            <a:pPr marL="342900" indent="-342900" algn="just">
              <a:buAutoNum type="arabicPeriod"/>
            </a:pP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AutoNum type="arabicPeriod"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Формирование и повышение требований по проведению полевых топографо-геодезических и картографических работ, которые соответствуют современным реалиям. Это ведет к появлению объективной и актуальной, а главное высокоточной пространственной информации. </a:t>
            </a:r>
            <a:endParaRPr lang="en-US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AutoNum type="arabicPeriod"/>
            </a:pPr>
            <a:endParaRPr lang="en-US" altLang="ru-RU" sz="1600" b="1" kern="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AutoNum type="arabicPeriod"/>
            </a:pPr>
            <a:r>
              <a:rPr lang="ru-RU" altLang="ru-RU" sz="1600" b="1" kern="0" dirty="0" smtClean="0">
                <a:solidFill>
                  <a:schemeClr val="accent2">
                    <a:lumMod val="75000"/>
                  </a:schemeClr>
                </a:solidFill>
              </a:rPr>
              <a:t>Правовое </a:t>
            </a:r>
            <a:r>
              <a:rPr lang="ru-RU" altLang="ru-RU" sz="1600" b="1" kern="0" dirty="0">
                <a:solidFill>
                  <a:schemeClr val="accent2">
                    <a:lumMod val="75000"/>
                  </a:schemeClr>
                </a:solidFill>
              </a:rPr>
              <a:t>р</a:t>
            </a:r>
            <a:r>
              <a:rPr lang="ru-RU" altLang="ru-RU" sz="1600" b="1" kern="0" dirty="0" smtClean="0">
                <a:solidFill>
                  <a:schemeClr val="accent2">
                    <a:lumMod val="75000"/>
                  </a:schemeClr>
                </a:solidFill>
              </a:rPr>
              <a:t>егулирование использования беспилотных летательных аппаратов и связанных с ними технологий (тепловая съемка, лазерная, инфракрасная и т.д.) при ведений лесохозяйственной деятельности. Это приведет к прозрачности и повышение объективности оценки риска инвесторов,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ba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Заголовок 12"/>
          <p:cNvSpPr>
            <a:spLocks/>
          </p:cNvSpPr>
          <p:nvPr/>
        </p:nvSpPr>
        <p:spPr bwMode="auto">
          <a:xfrm>
            <a:off x="357188" y="1571625"/>
            <a:ext cx="8323262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Благодарю за внимание !</a:t>
            </a:r>
          </a:p>
          <a:p>
            <a:pPr algn="ctr">
              <a:defRPr/>
            </a:pPr>
            <a:endParaRPr lang="ru-RU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ru-RU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ru-RU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ru-RU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Пьянков Сергей Васильевич, 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д.г.н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профессор, зав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кафедрой картографии и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геоинформатики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algn="ctr"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директор ГИС центра ПГНИУ</a:t>
            </a:r>
          </a:p>
        </p:txBody>
      </p:sp>
      <p:sp>
        <p:nvSpPr>
          <p:cNvPr id="2" name="Заголовок 12"/>
          <p:cNvSpPr>
            <a:spLocks/>
          </p:cNvSpPr>
          <p:nvPr/>
        </p:nvSpPr>
        <p:spPr bwMode="auto">
          <a:xfrm>
            <a:off x="215900" y="549275"/>
            <a:ext cx="8820150" cy="633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>
              <a:defRPr/>
            </a:pPr>
            <a:endParaRPr lang="ru-RU" sz="1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243</Words>
  <Application>Microsoft Office PowerPoint</Application>
  <PresentationFormat>Экран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Оформление по умолчанию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169</cp:revision>
  <dcterms:created xsi:type="dcterms:W3CDTF">2009-02-19T05:39:58Z</dcterms:created>
  <dcterms:modified xsi:type="dcterms:W3CDTF">2019-04-25T05:28:27Z</dcterms:modified>
</cp:coreProperties>
</file>