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58" r:id="rId6"/>
    <p:sldId id="267" r:id="rId7"/>
    <p:sldId id="259" r:id="rId8"/>
    <p:sldId id="261" r:id="rId9"/>
    <p:sldId id="262" r:id="rId10"/>
    <p:sldId id="263" r:id="rId11"/>
    <p:sldId id="264" r:id="rId12"/>
    <p:sldId id="265" r:id="rId13"/>
    <p:sldId id="268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99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62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50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2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82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80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3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69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73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9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27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F66D-29F6-45D2-882B-333777AC9DE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4D5C9-4554-4D58-8120-087EA71F9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5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СПЕЛЕОТОПОСЪЕМКА</a:t>
            </a:r>
            <a:br>
              <a:rPr lang="ru-RU" b="1" dirty="0" smtClean="0"/>
            </a:br>
            <a:r>
              <a:rPr lang="ru-RU" b="1" dirty="0" smtClean="0"/>
              <a:t>(топографическая съемка пещер)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67509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Кафедра </a:t>
            </a:r>
            <a:r>
              <a:rPr lang="ru-RU" dirty="0" err="1" smtClean="0"/>
              <a:t>геоинформатики</a:t>
            </a:r>
            <a:endParaRPr lang="ru-RU" dirty="0" smtClean="0"/>
          </a:p>
          <a:p>
            <a:pPr algn="r"/>
            <a:r>
              <a:rPr lang="ru-RU" dirty="0" smtClean="0"/>
              <a:t>Пирожков С.П.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70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Топосъемка</a:t>
            </a:r>
            <a:r>
              <a:rPr lang="ru-RU" b="1" dirty="0"/>
              <a:t> горизонтальных пещер или частей </a:t>
            </a:r>
            <a:r>
              <a:rPr lang="ru-RU" b="1" dirty="0" smtClean="0"/>
              <a:t>пещер</a:t>
            </a:r>
            <a:endParaRPr lang="ru-RU" b="1" dirty="0"/>
          </a:p>
        </p:txBody>
      </p:sp>
      <p:pic>
        <p:nvPicPr>
          <p:cNvPr id="4" name="image10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75879" y="1618052"/>
            <a:ext cx="4018495" cy="2599988"/>
          </a:xfrm>
          <a:prstGeom prst="rect">
            <a:avLst/>
          </a:prstGeom>
        </p:spPr>
      </p:pic>
      <p:pic>
        <p:nvPicPr>
          <p:cNvPr id="5" name="image11.jpeg"/>
          <p:cNvPicPr/>
          <p:nvPr/>
        </p:nvPicPr>
        <p:blipFill rotWithShape="1">
          <a:blip r:embed="rId3" cstate="print"/>
          <a:srcRect r="13559" b="1513"/>
          <a:stretch/>
        </p:blipFill>
        <p:spPr>
          <a:xfrm>
            <a:off x="959721" y="1618052"/>
            <a:ext cx="3297648" cy="2560658"/>
          </a:xfrm>
          <a:prstGeom prst="rect">
            <a:avLst/>
          </a:prstGeom>
        </p:spPr>
      </p:pic>
      <p:pic>
        <p:nvPicPr>
          <p:cNvPr id="8" name="image12.jpeg"/>
          <p:cNvPicPr/>
          <p:nvPr/>
        </p:nvPicPr>
        <p:blipFill rotWithShape="1">
          <a:blip r:embed="rId4" cstate="print"/>
          <a:srcRect t="-390" r="15175"/>
          <a:stretch/>
        </p:blipFill>
        <p:spPr>
          <a:xfrm>
            <a:off x="6275879" y="4267200"/>
            <a:ext cx="4028327" cy="2398223"/>
          </a:xfrm>
          <a:prstGeom prst="rect">
            <a:avLst/>
          </a:prstGeom>
        </p:spPr>
      </p:pic>
      <p:pic>
        <p:nvPicPr>
          <p:cNvPr id="9" name="image13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9720" y="4276511"/>
            <a:ext cx="3297649" cy="2388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76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Пикетажный </a:t>
            </a:r>
            <a:r>
              <a:rPr lang="ru-RU" b="1" dirty="0"/>
              <a:t>журнал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0509543"/>
              </p:ext>
            </p:extLst>
          </p:nvPr>
        </p:nvGraphicFramePr>
        <p:xfrm>
          <a:off x="2025440" y="1449812"/>
          <a:ext cx="8170611" cy="934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5151"/>
                <a:gridCol w="556759"/>
                <a:gridCol w="909452"/>
                <a:gridCol w="1139226"/>
                <a:gridCol w="1139226"/>
                <a:gridCol w="603356"/>
                <a:gridCol w="603356"/>
                <a:gridCol w="603356"/>
                <a:gridCol w="603356"/>
                <a:gridCol w="1457373"/>
              </a:tblGrid>
              <a:tr h="677545">
                <a:tc>
                  <a:txBody>
                    <a:bodyPr/>
                    <a:lstStyle/>
                    <a:p>
                      <a:pPr marL="100330" marR="90805" indent="-2540" algn="ctr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№ </a:t>
                      </a:r>
                      <a:r>
                        <a:rPr lang="en-US" sz="1200" dirty="0" err="1">
                          <a:effectLst/>
                        </a:rPr>
                        <a:t>пик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ета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92075" indent="-2540" algn="ctr"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№ пик ета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140970" marR="13525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Длина</a:t>
                      </a:r>
                      <a:endParaRPr lang="ru-RU" sz="1100" dirty="0">
                        <a:effectLst/>
                      </a:endParaRPr>
                    </a:p>
                    <a:p>
                      <a:pPr marL="138430" marR="1352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(м)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7556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Азимут</a:t>
                      </a:r>
                      <a:endParaRPr lang="ru-RU" sz="1100" dirty="0">
                        <a:effectLst/>
                      </a:endParaRPr>
                    </a:p>
                    <a:p>
                      <a:pPr marL="22796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гориз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</a:endParaRPr>
                    </a:p>
                    <a:p>
                      <a:pPr marL="81280" marR="75565" algn="ctr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угол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556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Склонение</a:t>
                      </a:r>
                      <a:endParaRPr lang="ru-RU" sz="1100" dirty="0">
                        <a:effectLst/>
                      </a:endParaRPr>
                    </a:p>
                    <a:p>
                      <a:pPr marL="82550" marR="7556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вертик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</a:endParaRPr>
                    </a:p>
                    <a:p>
                      <a:pPr marL="81280" marR="75565" algn="ctr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угол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6675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Лево</a:t>
                      </a:r>
                      <a:endParaRPr lang="ru-RU" sz="1100">
                        <a:effectLst/>
                      </a:endParaRPr>
                    </a:p>
                    <a:p>
                      <a:pPr marL="12636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(м)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525" marR="3238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Право</a:t>
                      </a:r>
                      <a:endParaRPr lang="ru-RU" sz="1100">
                        <a:effectLst/>
                      </a:endParaRPr>
                    </a:p>
                    <a:p>
                      <a:pPr marL="9525" marR="3175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(м)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6350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Верх</a:t>
                      </a:r>
                      <a:endParaRPr lang="ru-RU" sz="1100">
                        <a:effectLst/>
                      </a:endParaRPr>
                    </a:p>
                    <a:p>
                      <a:pPr marL="12446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(м)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99060" algn="l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Низ</a:t>
                      </a:r>
                      <a:endParaRPr lang="ru-RU" sz="1100">
                        <a:effectLst/>
                      </a:endParaRPr>
                    </a:p>
                    <a:p>
                      <a:pPr marL="12509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(м)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60020" marR="153035" algn="ctr"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Примечание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5715" algn="ctr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35255" algn="ctr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</a:t>
                      </a:r>
                      <a:r>
                        <a:rPr lang="ru-RU" sz="12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75565" algn="ctr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l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l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&gt;15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150495" algn="ctr">
                        <a:lnSpc>
                          <a:spcPts val="132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в</a:t>
                      </a:r>
                      <a:r>
                        <a:rPr lang="en-US" sz="1200" spc="29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стену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1052" y="2575437"/>
            <a:ext cx="7132756" cy="4012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62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Программы </a:t>
            </a:r>
            <a:r>
              <a:rPr lang="ru-RU" b="1" dirty="0"/>
              <a:t>для построения </a:t>
            </a:r>
            <a:r>
              <a:rPr lang="ru-RU" b="1" dirty="0" err="1"/>
              <a:t>топосъемок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/>
              <a:t>Сейчас существует множество программ для построения </a:t>
            </a:r>
            <a:r>
              <a:rPr lang="ru-RU" sz="3600" dirty="0" err="1"/>
              <a:t>топосъемок</a:t>
            </a:r>
            <a:r>
              <a:rPr lang="ru-RU" sz="3600" dirty="0"/>
              <a:t> - </a:t>
            </a:r>
            <a:r>
              <a:rPr lang="ru-RU" sz="3600" dirty="0" err="1"/>
              <a:t>Топо</a:t>
            </a:r>
            <a:r>
              <a:rPr lang="ru-RU" sz="3600" dirty="0"/>
              <a:t>, </a:t>
            </a:r>
            <a:r>
              <a:rPr lang="en-US" sz="3600" dirty="0" err="1"/>
              <a:t>Therion</a:t>
            </a:r>
            <a:r>
              <a:rPr lang="ru-RU" sz="3600" dirty="0"/>
              <a:t>, </a:t>
            </a:r>
            <a:r>
              <a:rPr lang="en-US" sz="3600" dirty="0" err="1"/>
              <a:t>survex</a:t>
            </a:r>
            <a:r>
              <a:rPr lang="ru-RU" sz="3600" dirty="0"/>
              <a:t>, </a:t>
            </a:r>
            <a:r>
              <a:rPr lang="ru-RU" sz="3600" dirty="0" err="1"/>
              <a:t>Сompass</a:t>
            </a:r>
            <a:r>
              <a:rPr lang="ru-RU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 smtClean="0"/>
              <a:t>WinCarst</a:t>
            </a:r>
            <a:r>
              <a:rPr lang="en-US" sz="3600" dirty="0" smtClean="0"/>
              <a:t> </a:t>
            </a:r>
            <a:r>
              <a:rPr lang="ru-RU" sz="3600" dirty="0"/>
              <a:t>и т.д. Они </a:t>
            </a:r>
            <a:r>
              <a:rPr lang="ru-RU" sz="3600" dirty="0" smtClean="0"/>
              <a:t>вычисляют </a:t>
            </a:r>
            <a:r>
              <a:rPr lang="ru-RU" sz="3600" dirty="0"/>
              <a:t>координаты точек и представляют их в нарисованном виде</a:t>
            </a:r>
            <a:r>
              <a:rPr lang="ru-RU" sz="3600" dirty="0" smtClean="0"/>
              <a:t>, </a:t>
            </a:r>
            <a:r>
              <a:rPr lang="ru-RU" sz="3600" dirty="0"/>
              <a:t>обрисовывать стенки. Самые продвинутые из них рисуют объемные изображения, например, </a:t>
            </a:r>
            <a:r>
              <a:rPr lang="en-US" sz="3600" dirty="0" err="1"/>
              <a:t>Therion</a:t>
            </a:r>
            <a:r>
              <a:rPr lang="ru-RU" sz="3600" dirty="0"/>
              <a:t>.</a:t>
            </a:r>
          </a:p>
          <a:p>
            <a:pPr algn="just"/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49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 и разрез </a:t>
            </a:r>
            <a:r>
              <a:rPr lang="ru-RU" b="1" dirty="0"/>
              <a:t>пещеры </a:t>
            </a:r>
            <a:r>
              <a:rPr lang="ru-RU" b="1" dirty="0" err="1"/>
              <a:t>Мория</a:t>
            </a:r>
            <a:r>
              <a:rPr lang="ru-RU" b="1" dirty="0"/>
              <a:t> - </a:t>
            </a:r>
            <a:r>
              <a:rPr lang="ru-RU" b="1" dirty="0" smtClean="0"/>
              <a:t>плато Коровье </a:t>
            </a:r>
            <a:r>
              <a:rPr lang="ru-RU" b="1" dirty="0"/>
              <a:t>массива </a:t>
            </a:r>
            <a:r>
              <a:rPr lang="ru-RU" b="1" dirty="0" err="1"/>
              <a:t>Дженту</a:t>
            </a:r>
            <a:r>
              <a:rPr lang="ru-RU" b="1" dirty="0"/>
              <a:t>, Северный Кавказ.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2728" t="11670" r="28852" b="3924"/>
          <a:stretch/>
        </p:blipFill>
        <p:spPr bwMode="auto">
          <a:xfrm>
            <a:off x="698088" y="1773360"/>
            <a:ext cx="6184491" cy="4973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2974" t="37735" r="1752" b="30905"/>
          <a:stretch/>
        </p:blipFill>
        <p:spPr bwMode="auto">
          <a:xfrm>
            <a:off x="2915262" y="4014679"/>
            <a:ext cx="8724829" cy="2732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2580" y="1759975"/>
            <a:ext cx="4757512" cy="3588774"/>
          </a:xfrm>
        </p:spPr>
      </p:pic>
      <p:sp>
        <p:nvSpPr>
          <p:cNvPr id="7" name="TextBox 6"/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80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Объёмная модель пещеры Глухая </a:t>
            </a:r>
            <a:r>
              <a:rPr lang="ru-RU" sz="3600" b="1" dirty="0" err="1" smtClean="0"/>
              <a:t>Половинковская</a:t>
            </a:r>
            <a:r>
              <a:rPr lang="ru-RU" sz="3600" b="1" dirty="0" smtClean="0"/>
              <a:t> построенная в программе </a:t>
            </a:r>
            <a:r>
              <a:rPr lang="en-US" sz="3600" b="1" dirty="0" err="1" smtClean="0"/>
              <a:t>Therion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8" t="13405" r="12505" b="4798"/>
          <a:stretch/>
        </p:blipFill>
        <p:spPr>
          <a:xfrm>
            <a:off x="1389021" y="1690688"/>
            <a:ext cx="9413958" cy="4946086"/>
          </a:xfrm>
        </p:spPr>
      </p:pic>
      <p:sp>
        <p:nvSpPr>
          <p:cNvPr id="5" name="TextBox 4"/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12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Список используемой литературы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dirty="0" err="1" smtClean="0"/>
              <a:t>Спелеотопосъемка</a:t>
            </a:r>
            <a:r>
              <a:rPr lang="ru-RU" dirty="0"/>
              <a:t>. </a:t>
            </a:r>
            <a:r>
              <a:rPr lang="ru-RU" dirty="0" err="1"/>
              <a:t>Вакульчик</a:t>
            </a:r>
            <a:r>
              <a:rPr lang="ru-RU" dirty="0"/>
              <a:t> И. Белорусский </a:t>
            </a:r>
            <a:r>
              <a:rPr lang="ru-RU" dirty="0" err="1"/>
              <a:t>спелеоклуб</a:t>
            </a:r>
            <a:r>
              <a:rPr lang="ru-RU" dirty="0"/>
              <a:t> «</a:t>
            </a:r>
            <a:r>
              <a:rPr lang="ru-RU" dirty="0" err="1"/>
              <a:t>Гелектит</a:t>
            </a:r>
            <a:r>
              <a:rPr lang="ru-RU" dirty="0"/>
              <a:t>-ТМ»</a:t>
            </a:r>
          </a:p>
          <a:p>
            <a:pPr lvl="0" algn="just"/>
            <a:r>
              <a:rPr lang="ru-RU" dirty="0"/>
              <a:t>Ориентирование и </a:t>
            </a:r>
            <a:r>
              <a:rPr lang="ru-RU" dirty="0" err="1"/>
              <a:t>топосъемка</a:t>
            </a:r>
            <a:r>
              <a:rPr lang="ru-RU" dirty="0"/>
              <a:t> в подземных полостях. Описание пещер. </a:t>
            </a:r>
            <a:r>
              <a:rPr lang="ru-RU" dirty="0" err="1"/>
              <a:t>Дягтерев</a:t>
            </a:r>
            <a:r>
              <a:rPr lang="ru-RU" dirty="0"/>
              <a:t> А.П. 2001.</a:t>
            </a:r>
          </a:p>
          <a:p>
            <a:pPr lvl="0" algn="just"/>
            <a:r>
              <a:rPr lang="ru-RU" dirty="0"/>
              <a:t>Топографо-геодезические работы в горизонтальных пещерах. Грачев А.П. 2010.</a:t>
            </a:r>
          </a:p>
          <a:p>
            <a:pPr lvl="0" algn="just"/>
            <a:r>
              <a:rPr lang="ru-RU" dirty="0"/>
              <a:t>«Лекция по </a:t>
            </a:r>
            <a:r>
              <a:rPr lang="ru-RU" dirty="0" err="1"/>
              <a:t>спелеотопосъемке</a:t>
            </a:r>
            <a:r>
              <a:rPr lang="ru-RU" dirty="0"/>
              <a:t>». </a:t>
            </a:r>
            <a:r>
              <a:rPr lang="ru-RU" dirty="0" err="1"/>
              <a:t>Карнилович</a:t>
            </a:r>
            <a:r>
              <a:rPr lang="ru-RU" dirty="0"/>
              <a:t> Александра. </a:t>
            </a:r>
            <a:r>
              <a:rPr lang="en-US" dirty="0" err="1"/>
              <a:t>Спелеоклуб</a:t>
            </a:r>
            <a:r>
              <a:rPr lang="en-US" dirty="0"/>
              <a:t> </a:t>
            </a:r>
            <a:r>
              <a:rPr lang="en-US" dirty="0" err="1"/>
              <a:t>Сокольники</a:t>
            </a:r>
            <a:r>
              <a:rPr lang="en-US" dirty="0"/>
              <a:t>-РУДН.</a:t>
            </a:r>
            <a:endParaRPr lang="ru-RU" dirty="0"/>
          </a:p>
          <a:p>
            <a:pPr lvl="0" algn="just"/>
            <a:r>
              <a:rPr lang="ru-RU" dirty="0"/>
              <a:t>Центральный совет по туризму и экскурсиям. Методика описания пещер. – М. Центральное рекламно- </a:t>
            </a:r>
            <a:r>
              <a:rPr lang="ru-RU" dirty="0" smtClean="0"/>
              <a:t>информационное </a:t>
            </a:r>
            <a:r>
              <a:rPr lang="ru-RU" dirty="0"/>
              <a:t>бюро Турист, 1980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89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039" y="2730193"/>
            <a:ext cx="10822858" cy="12322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xmlns="" val="39360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Главными целями и задачами </a:t>
            </a:r>
            <a:r>
              <a:rPr lang="ru-RU" b="1" dirty="0" err="1"/>
              <a:t>топосъемки</a:t>
            </a:r>
            <a:r>
              <a:rPr lang="ru-RU" b="1" dirty="0"/>
              <a:t> пещер являются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dirty="0"/>
              <a:t>Создание </a:t>
            </a:r>
            <a:r>
              <a:rPr lang="ru-RU" dirty="0" smtClean="0"/>
              <a:t>документа – плана пещеры </a:t>
            </a:r>
            <a:r>
              <a:rPr lang="ru-RU" dirty="0"/>
              <a:t>(на основании </a:t>
            </a:r>
            <a:r>
              <a:rPr lang="ru-RU" dirty="0" smtClean="0"/>
              <a:t>которого </a:t>
            </a:r>
            <a:r>
              <a:rPr lang="ru-RU" dirty="0"/>
              <a:t>делается заключение о существовании пещеры)</a:t>
            </a:r>
          </a:p>
          <a:p>
            <a:pPr lvl="0" algn="just"/>
            <a:r>
              <a:rPr lang="ru-RU" dirty="0"/>
              <a:t>Изучение пещеры (понимание закономерности и логики образования, устройства пещеры, а без этого понимания невозможны ни научные выводы, ни поиск новых продолжений, ни эффективное планирование дальнейших работ)</a:t>
            </a:r>
          </a:p>
          <a:p>
            <a:pPr lvl="0" algn="just"/>
            <a:r>
              <a:rPr lang="ru-RU" dirty="0"/>
              <a:t>Привязка к местности (нанеся на карту местности нитки </a:t>
            </a:r>
            <a:r>
              <a:rPr lang="ru-RU" dirty="0" err="1"/>
              <a:t>топосъемок</a:t>
            </a:r>
            <a:r>
              <a:rPr lang="ru-RU" dirty="0"/>
              <a:t> известных на данном участке пещер, можно спрогнозировать место их разгрузки, оценить перспективу соединения пещер в единую систему, и наметить участки для поиска новых пещер)</a:t>
            </a:r>
          </a:p>
          <a:p>
            <a:pPr lvl="0" algn="just"/>
            <a:r>
              <a:rPr lang="ru-RU" dirty="0"/>
              <a:t>Ориентирование в пещере (чтобы не заблудиться, либо найти/показать определенное место на поверхности)</a:t>
            </a:r>
          </a:p>
          <a:p>
            <a:pPr lvl="0" algn="just"/>
            <a:r>
              <a:rPr lang="ru-RU" dirty="0"/>
              <a:t>Глубину/длину пещеры можно выяснить только путем </a:t>
            </a:r>
            <a:r>
              <a:rPr lang="ru-RU" dirty="0" err="1"/>
              <a:t>топосъемки</a:t>
            </a:r>
            <a:r>
              <a:rPr lang="ru-RU" dirty="0"/>
              <a:t>)</a:t>
            </a:r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90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31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Особенностями подземной </a:t>
            </a:r>
            <a:r>
              <a:rPr lang="ru-RU" b="1" dirty="0" err="1"/>
              <a:t>топосъемки</a:t>
            </a:r>
            <a:r>
              <a:rPr lang="ru-RU" b="1" dirty="0"/>
              <a:t> от поверхностной являются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dirty="0"/>
              <a:t>Тяжелые условия работы. Вода, льющая в том числе и сверху, вертикальные участки пещеры, где приходится работать на веревке. Лед, снег, плохая освещенность.</a:t>
            </a:r>
          </a:p>
          <a:p>
            <a:pPr lvl="0" algn="just"/>
            <a:r>
              <a:rPr lang="ru-RU" dirty="0"/>
              <a:t>Если задача геодезиста состоит в том, чтобы получить проекцию рельефа на горизонтальную плоскость, то мы имеем дело уже с трехмерным объектом, имеющим трубообразную, часто ветвящуюся и вновь замыкающуюся на себя форму. Если горизонтальную пещеру можно представить на одной плоскости, то многоэтажную пещерную систему или вертикальную пропасть мы представляем в двух (или более) изображениях: плане и разрезе-развертке.</a:t>
            </a:r>
          </a:p>
          <a:p>
            <a:pPr lvl="0" algn="just"/>
            <a:r>
              <a:rPr lang="ru-RU" dirty="0"/>
              <a:t>Невозможность непосредственного измерения многих углов и расстояний. Находясь в отвесе на веревке, </a:t>
            </a:r>
            <a:r>
              <a:rPr lang="ru-RU" dirty="0" smtClean="0"/>
              <a:t>тяжело </a:t>
            </a:r>
            <a:r>
              <a:rPr lang="ru-RU" dirty="0"/>
              <a:t>промерить расстояние до дальних стенок. </a:t>
            </a:r>
          </a:p>
          <a:p>
            <a:pPr algn="just"/>
            <a:r>
              <a:rPr lang="ru-RU" dirty="0"/>
              <a:t>Ограниченность во времени. Длительность работ в природной пещере обычно не превышает нескольких дней. Проверить отстроенную съемку можно лишь на поверхности, и все допущенные пробелы и ошибки либо исправляются сразу, либо уже в следующую экспедицию, что, несомненно, затягивает работу с готовым материалом.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90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2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90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89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90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92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952" y="0"/>
            <a:ext cx="1027896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90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86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44" t="-431" r="16887" b="214"/>
          <a:stretch/>
        </p:blipFill>
        <p:spPr>
          <a:xfrm>
            <a:off x="0" y="-14748"/>
            <a:ext cx="6351639" cy="68727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83" t="-287" r="11075"/>
          <a:stretch/>
        </p:blipFill>
        <p:spPr>
          <a:xfrm>
            <a:off x="6322142" y="-29497"/>
            <a:ext cx="6194322" cy="6887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88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Условные </a:t>
            </a:r>
            <a:r>
              <a:rPr lang="ru-RU" b="1" dirty="0"/>
              <a:t>обозначения и </a:t>
            </a:r>
            <a:r>
              <a:rPr lang="ru-RU" b="1" dirty="0" smtClean="0"/>
              <a:t>наименование </a:t>
            </a:r>
            <a:r>
              <a:rPr lang="ru-RU" b="1" dirty="0"/>
              <a:t>объектов</a:t>
            </a:r>
          </a:p>
        </p:txBody>
      </p:sp>
      <p:pic>
        <p:nvPicPr>
          <p:cNvPr id="5" name="image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2261" y="1690688"/>
            <a:ext cx="8207477" cy="5073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90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19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Инструменты</a:t>
            </a:r>
            <a:r>
              <a:rPr lang="en-US" b="1" dirty="0" smtClean="0"/>
              <a:t>, </a:t>
            </a:r>
            <a:r>
              <a:rPr lang="en-US" b="1" dirty="0" err="1" smtClean="0"/>
              <a:t>используемые</a:t>
            </a:r>
            <a:r>
              <a:rPr lang="en-US" b="1" dirty="0" smtClean="0"/>
              <a:t> </a:t>
            </a:r>
            <a:r>
              <a:rPr lang="en-US" b="1" dirty="0" err="1" smtClean="0"/>
              <a:t>для</a:t>
            </a:r>
            <a:r>
              <a:rPr lang="en-US" b="1" dirty="0" smtClean="0"/>
              <a:t> </a:t>
            </a:r>
            <a:r>
              <a:rPr lang="ru-RU" b="1" dirty="0" err="1" smtClean="0"/>
              <a:t>спелео</a:t>
            </a:r>
            <a:r>
              <a:rPr lang="en-US" b="1" dirty="0" err="1" smtClean="0"/>
              <a:t>топосьемки</a:t>
            </a:r>
            <a:r>
              <a:rPr lang="en-US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В </a:t>
            </a:r>
            <a:r>
              <a:rPr lang="ru-RU" sz="1800" dirty="0"/>
              <a:t>спелеологии обычно применяется полуинструментальная (без теодолита) съемка, погрешность которой не должна превышать 5%.</a:t>
            </a:r>
          </a:p>
          <a:p>
            <a:pPr algn="just"/>
            <a:r>
              <a:rPr lang="ru-RU" sz="1800" i="1" u="sng" dirty="0" smtClean="0"/>
              <a:t>Горный компас</a:t>
            </a:r>
            <a:r>
              <a:rPr lang="ru-RU" sz="1800" dirty="0" smtClean="0"/>
              <a:t> - для </a:t>
            </a:r>
            <a:r>
              <a:rPr lang="ru-RU" sz="1800" dirty="0"/>
              <a:t>измерения магнитных азимутов </a:t>
            </a:r>
            <a:r>
              <a:rPr lang="ru-RU" sz="1800" dirty="0" smtClean="0"/>
              <a:t>используется.</a:t>
            </a:r>
            <a:endParaRPr lang="ru-RU" sz="1800" dirty="0"/>
          </a:p>
          <a:p>
            <a:pPr algn="just"/>
            <a:r>
              <a:rPr lang="ru-RU" sz="1800" i="1" u="sng" dirty="0"/>
              <a:t>Эклиметр (клинометр)</a:t>
            </a:r>
            <a:r>
              <a:rPr lang="ru-RU" sz="1800" i="1" dirty="0"/>
              <a:t> </a:t>
            </a:r>
            <a:r>
              <a:rPr lang="ru-RU" sz="1800" dirty="0"/>
              <a:t>– для измерения углов в вертикальной плоскости (встроен в горный компас).</a:t>
            </a:r>
          </a:p>
          <a:p>
            <a:pPr algn="just"/>
            <a:r>
              <a:rPr lang="ru-RU" sz="1800" i="1" u="sng" dirty="0" smtClean="0"/>
              <a:t>Рулетка</a:t>
            </a:r>
            <a:r>
              <a:rPr lang="en-US" sz="1800" i="1" u="sng" dirty="0" smtClean="0"/>
              <a:t>  </a:t>
            </a:r>
            <a:r>
              <a:rPr lang="ru-RU" sz="1800" i="1" u="sng" dirty="0" smtClean="0"/>
              <a:t>(мерный</a:t>
            </a:r>
            <a:r>
              <a:rPr lang="en-US" sz="1800" i="1" u="sng" dirty="0" smtClean="0"/>
              <a:t>  </a:t>
            </a:r>
            <a:r>
              <a:rPr lang="ru-RU" sz="1800" i="1" u="sng" dirty="0" smtClean="0"/>
              <a:t>шнур</a:t>
            </a:r>
            <a:r>
              <a:rPr lang="ru-RU" sz="1800" i="1" u="sng" dirty="0"/>
              <a:t>)</a:t>
            </a:r>
            <a:r>
              <a:rPr lang="ru-RU" sz="1800" i="1" dirty="0"/>
              <a:t>	</a:t>
            </a:r>
            <a:r>
              <a:rPr lang="ru-RU" sz="1800" dirty="0" smtClean="0"/>
              <a:t>–</a:t>
            </a:r>
            <a:r>
              <a:rPr lang="en-US" sz="1800" dirty="0" smtClean="0"/>
              <a:t>  </a:t>
            </a:r>
            <a:r>
              <a:rPr lang="ru-RU" sz="1800" dirty="0" smtClean="0"/>
              <a:t>для</a:t>
            </a:r>
            <a:r>
              <a:rPr lang="en-US" sz="1800" dirty="0" smtClean="0"/>
              <a:t>  </a:t>
            </a:r>
            <a:r>
              <a:rPr lang="ru-RU" sz="1800" dirty="0" smtClean="0"/>
              <a:t>определения</a:t>
            </a:r>
            <a:r>
              <a:rPr lang="en-US" sz="1800" dirty="0" smtClean="0"/>
              <a:t>  </a:t>
            </a:r>
            <a:r>
              <a:rPr lang="ru-RU" sz="1800" dirty="0" smtClean="0"/>
              <a:t>длины</a:t>
            </a:r>
            <a:r>
              <a:rPr lang="ru-RU" sz="1800" dirty="0"/>
              <a:t>	</a:t>
            </a:r>
            <a:r>
              <a:rPr lang="ru-RU" sz="1800" dirty="0" smtClean="0"/>
              <a:t>хода.</a:t>
            </a:r>
            <a:r>
              <a:rPr lang="en-US" sz="1800" dirty="0" smtClean="0"/>
              <a:t> </a:t>
            </a:r>
            <a:r>
              <a:rPr lang="ru-RU" sz="1800" dirty="0" smtClean="0"/>
              <a:t>Обычно </a:t>
            </a:r>
            <a:r>
              <a:rPr lang="ru-RU" sz="1800" dirty="0"/>
              <a:t>используются длиной от 10 до 30 метров. Мерный шнур изготавливается из обычной веревки диаметром 4 – 6 мм, через каждый метр которого завязан узел.</a:t>
            </a:r>
          </a:p>
          <a:p>
            <a:pPr algn="just"/>
            <a:r>
              <a:rPr lang="ru-RU" sz="1800" i="1" u="sng" dirty="0" smtClean="0"/>
              <a:t>Пикеты</a:t>
            </a:r>
            <a:r>
              <a:rPr lang="ru-RU" sz="1800" i="1" dirty="0" smtClean="0"/>
              <a:t> </a:t>
            </a:r>
            <a:r>
              <a:rPr lang="ru-RU" sz="1800" dirty="0"/>
              <a:t>– небольшие пронумерованные листки бумаги (или любого другого материала).</a:t>
            </a:r>
          </a:p>
          <a:p>
            <a:pPr algn="just"/>
            <a:r>
              <a:rPr lang="ru-RU" sz="1800" i="1" u="sng" dirty="0"/>
              <a:t>Лазерная рулетка</a:t>
            </a:r>
            <a:r>
              <a:rPr lang="ru-RU" sz="1800" i="1" dirty="0"/>
              <a:t> </a:t>
            </a:r>
            <a:r>
              <a:rPr lang="ru-RU" sz="1800" dirty="0"/>
              <a:t>«</a:t>
            </a:r>
            <a:r>
              <a:rPr lang="en-US" sz="1800" dirty="0" err="1"/>
              <a:t>DistoX</a:t>
            </a:r>
            <a:r>
              <a:rPr lang="ru-RU" sz="1800" dirty="0"/>
              <a:t>»– более точный прибор для определения длины </a:t>
            </a:r>
            <a:r>
              <a:rPr lang="ru-RU" sz="1800" dirty="0" smtClean="0"/>
              <a:t>хода.</a:t>
            </a:r>
            <a:r>
              <a:rPr lang="en-US" sz="1800" dirty="0" smtClean="0"/>
              <a:t> </a:t>
            </a:r>
            <a:r>
              <a:rPr lang="ru-RU" sz="1800" dirty="0" smtClean="0"/>
              <a:t>Позволяет </a:t>
            </a:r>
            <a:r>
              <a:rPr lang="ru-RU" sz="1800" dirty="0"/>
              <a:t>измерять расстояния до 100-та метров.</a:t>
            </a:r>
          </a:p>
          <a:p>
            <a:pPr algn="just"/>
            <a:r>
              <a:rPr lang="en-US" sz="1800" i="1" u="sng" dirty="0" err="1"/>
              <a:t>Suunto</a:t>
            </a:r>
            <a:r>
              <a:rPr lang="en-US" sz="1800" i="1" u="sng" dirty="0"/>
              <a:t> Tandem</a:t>
            </a:r>
            <a:r>
              <a:rPr lang="en-US" sz="1800" i="1" dirty="0"/>
              <a:t> </a:t>
            </a:r>
            <a:r>
              <a:rPr lang="ru-RU" sz="1800" dirty="0"/>
              <a:t>– для измерения магнитных азимутов и углов в вертикальной плоскости (и компас, и эклиметр два в одном). Принцип работы существенно не отличается от горного </a:t>
            </a:r>
            <a:r>
              <a:rPr lang="ru-RU" sz="1800" dirty="0" smtClean="0"/>
              <a:t>компаса.</a:t>
            </a:r>
          </a:p>
          <a:p>
            <a:pPr algn="just"/>
            <a:r>
              <a:rPr lang="ru-RU" sz="1800" i="1" u="sng" dirty="0" smtClean="0"/>
              <a:t>Карандаш, </a:t>
            </a:r>
            <a:r>
              <a:rPr lang="ru-RU" sz="1800" i="1" u="sng" dirty="0" err="1" smtClean="0"/>
              <a:t>пикетажка</a:t>
            </a:r>
            <a:r>
              <a:rPr lang="ru-RU" sz="1800" i="1" u="sng" dirty="0" smtClean="0"/>
              <a:t> (журнал съемки)</a:t>
            </a:r>
            <a:r>
              <a:rPr lang="ru-RU" sz="1800" i="1" dirty="0" smtClean="0"/>
              <a:t> </a:t>
            </a:r>
            <a:r>
              <a:rPr lang="ru-RU" sz="1800" dirty="0" smtClean="0"/>
              <a:t>– используются для записи данных </a:t>
            </a:r>
            <a:r>
              <a:rPr lang="ru-RU" sz="1800" dirty="0" err="1" smtClean="0"/>
              <a:t>топосьемки</a:t>
            </a:r>
            <a:r>
              <a:rPr lang="ru-RU" sz="1800" dirty="0" smtClean="0"/>
              <a:t>, по результатам которой и строиться карта пещеры.</a:t>
            </a:r>
          </a:p>
          <a:p>
            <a:pPr algn="just"/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1890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76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560</Words>
  <Application>Microsoft Office PowerPoint</Application>
  <PresentationFormat>Произвольный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СПЕЛЕОТОПОСЪЕМКА (топографическая съемка пещер)</vt:lpstr>
      <vt:lpstr>Главными целями и задачами топосъемки пещер являются:</vt:lpstr>
      <vt:lpstr>Особенностями подземной топосъемки от поверхностной являются:</vt:lpstr>
      <vt:lpstr>Слайд 4</vt:lpstr>
      <vt:lpstr>Слайд 5</vt:lpstr>
      <vt:lpstr>Слайд 6</vt:lpstr>
      <vt:lpstr>Слайд 7</vt:lpstr>
      <vt:lpstr>Условные обозначения и наименование объектов</vt:lpstr>
      <vt:lpstr>Инструменты, используемые для спелеотопосьемки.</vt:lpstr>
      <vt:lpstr>Топосъемка горизонтальных пещер или частей пещер</vt:lpstr>
      <vt:lpstr>Пикетажный журнал</vt:lpstr>
      <vt:lpstr>Программы для построения топосъемок</vt:lpstr>
      <vt:lpstr>План и разрез пещеры Мория - плато Коровье массива Дженту, Северный Кавказ.</vt:lpstr>
      <vt:lpstr>Объёмная модель пещеры Глухая Половинковская построенная в программе Therion</vt:lpstr>
      <vt:lpstr>Список используемой литературы: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Пирожков Семен Павлович</dc:creator>
  <cp:lastModifiedBy>S3m</cp:lastModifiedBy>
  <cp:revision>20</cp:revision>
  <dcterms:created xsi:type="dcterms:W3CDTF">2017-11-09T04:57:19Z</dcterms:created>
  <dcterms:modified xsi:type="dcterms:W3CDTF">2017-11-13T20:32:20Z</dcterms:modified>
</cp:coreProperties>
</file>