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6" r:id="rId3"/>
    <p:sldId id="277" r:id="rId4"/>
    <p:sldId id="278" r:id="rId5"/>
    <p:sldId id="282" r:id="rId6"/>
    <p:sldId id="281" r:id="rId7"/>
    <p:sldId id="290" r:id="rId8"/>
    <p:sldId id="291" r:id="rId9"/>
    <p:sldId id="288" r:id="rId10"/>
    <p:sldId id="279" r:id="rId11"/>
    <p:sldId id="283" r:id="rId12"/>
    <p:sldId id="293" r:id="rId13"/>
    <p:sldId id="292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642" autoAdjust="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16579EA-0C99-4109-BCFC-647E3FC29A13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6D91DD3-4864-43F1-9E0B-A3313503D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33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 userDrawn="1"/>
        </p:nvSpPr>
        <p:spPr>
          <a:xfrm>
            <a:off x="0" y="0"/>
            <a:ext cx="9144000" cy="4095750"/>
          </a:xfrm>
          <a:prstGeom prst="rect">
            <a:avLst/>
          </a:prstGeom>
          <a:solidFill>
            <a:srgbClr val="E15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1981200" y="588963"/>
            <a:ext cx="4972050" cy="10779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картографии и геоинформатики географического факультета </a:t>
            </a:r>
          </a:p>
          <a:p>
            <a:pPr algn="ctr" eaLnBrk="0" hangingPunct="0"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 государственного национального исследовательского университета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6667500" y="219075"/>
          <a:ext cx="2111375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CorelDRAW" r:id="rId3" imgW="2009520" imgH="1505520" progId="">
                  <p:embed/>
                </p:oleObj>
              </mc:Choice>
              <mc:Fallback>
                <p:oleObj name="CorelDRAW" r:id="rId3" imgW="2009520" imgH="150552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219075"/>
                        <a:ext cx="2111375" cy="157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5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75" y="312738"/>
            <a:ext cx="15589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6"/>
          <p:cNvSpPr/>
          <p:nvPr userDrawn="1"/>
        </p:nvSpPr>
        <p:spPr>
          <a:xfrm>
            <a:off x="628650" y="3619500"/>
            <a:ext cx="476250" cy="476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0" name="Прямоугольник 11"/>
          <p:cNvSpPr/>
          <p:nvPr userDrawn="1"/>
        </p:nvSpPr>
        <p:spPr>
          <a:xfrm>
            <a:off x="1104900" y="3143250"/>
            <a:ext cx="47625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2" name="Прямоугольник 13"/>
          <p:cNvSpPr/>
          <p:nvPr userDrawn="1"/>
        </p:nvSpPr>
        <p:spPr>
          <a:xfrm>
            <a:off x="628650" y="4103688"/>
            <a:ext cx="476250" cy="476250"/>
          </a:xfrm>
          <a:prstGeom prst="rect">
            <a:avLst/>
          </a:prstGeom>
          <a:solidFill>
            <a:srgbClr val="E15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3" name="Прямоугольник 14"/>
          <p:cNvSpPr/>
          <p:nvPr userDrawn="1"/>
        </p:nvSpPr>
        <p:spPr>
          <a:xfrm>
            <a:off x="1104900" y="5051425"/>
            <a:ext cx="476250" cy="476250"/>
          </a:xfrm>
          <a:prstGeom prst="rect">
            <a:avLst/>
          </a:prstGeom>
          <a:solidFill>
            <a:srgbClr val="E15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4" name="Прямоугольник 15"/>
          <p:cNvSpPr/>
          <p:nvPr userDrawn="1"/>
        </p:nvSpPr>
        <p:spPr>
          <a:xfrm>
            <a:off x="184150" y="6210300"/>
            <a:ext cx="476250" cy="476250"/>
          </a:xfrm>
          <a:prstGeom prst="rect">
            <a:avLst/>
          </a:prstGeom>
          <a:solidFill>
            <a:srgbClr val="E15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" name="Прямоугольник 17"/>
          <p:cNvSpPr/>
          <p:nvPr userDrawn="1"/>
        </p:nvSpPr>
        <p:spPr>
          <a:xfrm>
            <a:off x="152400" y="4575175"/>
            <a:ext cx="476250" cy="476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083484" y="4341682"/>
            <a:ext cx="4427104" cy="86914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28650" y="2770364"/>
            <a:ext cx="78867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9290-05D9-4651-B029-27C0F4CDF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39128-ECBA-49D5-8423-5C6F35CA1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 userDrawn="1"/>
        </p:nvSpPr>
        <p:spPr>
          <a:xfrm>
            <a:off x="0" y="0"/>
            <a:ext cx="568325" cy="3611563"/>
          </a:xfrm>
          <a:prstGeom prst="rect">
            <a:avLst/>
          </a:prstGeom>
          <a:solidFill>
            <a:srgbClr val="E15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" name="Прямоугольник 6"/>
          <p:cNvSpPr/>
          <p:nvPr userDrawn="1"/>
        </p:nvSpPr>
        <p:spPr>
          <a:xfrm>
            <a:off x="296863" y="5149850"/>
            <a:ext cx="279400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6" name="Прямоугольник 7"/>
          <p:cNvSpPr/>
          <p:nvPr userDrawn="1"/>
        </p:nvSpPr>
        <p:spPr>
          <a:xfrm>
            <a:off x="9525" y="3333750"/>
            <a:ext cx="279400" cy="27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7" name="Прямоугольник 8"/>
          <p:cNvSpPr/>
          <p:nvPr userDrawn="1"/>
        </p:nvSpPr>
        <p:spPr>
          <a:xfrm>
            <a:off x="288925" y="4195763"/>
            <a:ext cx="279400" cy="279400"/>
          </a:xfrm>
          <a:prstGeom prst="rect">
            <a:avLst/>
          </a:prstGeom>
          <a:solidFill>
            <a:srgbClr val="E15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Прямоугольник 9"/>
          <p:cNvSpPr/>
          <p:nvPr userDrawn="1"/>
        </p:nvSpPr>
        <p:spPr>
          <a:xfrm>
            <a:off x="0" y="3633788"/>
            <a:ext cx="279400" cy="277812"/>
          </a:xfrm>
          <a:prstGeom prst="rect">
            <a:avLst/>
          </a:prstGeom>
          <a:solidFill>
            <a:srgbClr val="E15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9" name="Прямоугольник 10"/>
          <p:cNvSpPr/>
          <p:nvPr userDrawn="1"/>
        </p:nvSpPr>
        <p:spPr>
          <a:xfrm>
            <a:off x="28575" y="5429250"/>
            <a:ext cx="279400" cy="279400"/>
          </a:xfrm>
          <a:prstGeom prst="rect">
            <a:avLst/>
          </a:prstGeom>
          <a:solidFill>
            <a:srgbClr val="E15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0" name="Прямоугольник 11"/>
          <p:cNvSpPr/>
          <p:nvPr userDrawn="1"/>
        </p:nvSpPr>
        <p:spPr>
          <a:xfrm>
            <a:off x="9525" y="4471988"/>
            <a:ext cx="279400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1" name="Прямоугольник 14"/>
          <p:cNvSpPr/>
          <p:nvPr userDrawn="1"/>
        </p:nvSpPr>
        <p:spPr>
          <a:xfrm>
            <a:off x="279400" y="2333625"/>
            <a:ext cx="277813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2" name="Прямоугольник 15"/>
          <p:cNvSpPr/>
          <p:nvPr userDrawn="1"/>
        </p:nvSpPr>
        <p:spPr>
          <a:xfrm>
            <a:off x="28575" y="5965825"/>
            <a:ext cx="279400" cy="279400"/>
          </a:xfrm>
          <a:prstGeom prst="rect">
            <a:avLst/>
          </a:prstGeom>
          <a:solidFill>
            <a:srgbClr val="E15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756" y="472230"/>
            <a:ext cx="8026914" cy="690285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625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756" y="1514007"/>
            <a:ext cx="8088643" cy="4662956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858000" y="634523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8A12-871F-4DAE-80F8-B3A33257E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41FD-6C95-4829-805C-7FAD873D6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BA1E-563B-4327-8C20-060648322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1E6A-C104-45D7-B7FE-F730BD3B1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EA84-813F-4B56-AC67-6763420E4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D256-E1DF-4864-B3E0-A0D4CEB2B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4326-F176-4F20-AA94-74BCE1995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7256-9FD6-4790-93D4-969A98FE0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6AA6F-D20E-40F7-A0E7-7A8F08FA3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Текст 1"/>
          <p:cNvSpPr>
            <a:spLocks noGrp="1"/>
          </p:cNvSpPr>
          <p:nvPr>
            <p:ph type="body" idx="1"/>
          </p:nvPr>
        </p:nvSpPr>
        <p:spPr>
          <a:xfrm>
            <a:off x="4789488" y="4451350"/>
            <a:ext cx="4168775" cy="10747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600" dirty="0" smtClean="0">
                <a:latin typeface="Arial" charset="0"/>
                <a:cs typeface="Arial" charset="0"/>
              </a:rPr>
              <a:t>Белоусова Анна Павловна</a:t>
            </a:r>
            <a:endParaRPr lang="ru-RU" altLang="ru-RU" sz="1600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sz="1600" dirty="0" smtClean="0">
              <a:latin typeface="Arial" charset="0"/>
              <a:cs typeface="Arial" charset="0"/>
            </a:endParaRPr>
          </a:p>
        </p:txBody>
      </p:sp>
      <p:sp>
        <p:nvSpPr>
          <p:cNvPr id="87042" name="Заголовок 2"/>
          <p:cNvSpPr>
            <a:spLocks noGrp="1"/>
          </p:cNvSpPr>
          <p:nvPr>
            <p:ph type="title"/>
          </p:nvPr>
        </p:nvSpPr>
        <p:spPr>
          <a:xfrm>
            <a:off x="1701079" y="2519363"/>
            <a:ext cx="5929312" cy="11557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Arial" charset="0"/>
                <a:cs typeface="Arial" charset="0"/>
              </a:rPr>
              <a:t>Оценка динамики зарастания сельскохозяйственных земель на основе данных </a:t>
            </a:r>
            <a:r>
              <a:rPr lang="ru-RU" sz="2000" dirty="0" smtClean="0">
                <a:latin typeface="Arial" charset="0"/>
                <a:cs typeface="Arial" charset="0"/>
              </a:rPr>
              <a:t>ДЗЗ</a:t>
            </a:r>
            <a:endParaRPr lang="ru-RU" dirty="0" smtClean="0">
              <a:solidFill>
                <a:schemeClr val="tx1"/>
              </a:solidFill>
              <a:latin typeface="Calibri Light" pitchFamily="34" charset="0"/>
              <a:cs typeface="Arial" charset="0"/>
            </a:endParaRPr>
          </a:p>
        </p:txBody>
      </p:sp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4054475" y="6302375"/>
            <a:ext cx="14746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dirty="0" smtClean="0">
                <a:latin typeface="Arial" charset="0"/>
              </a:rPr>
              <a:t>14 ноября </a:t>
            </a:r>
            <a:r>
              <a:rPr lang="ru-RU" sz="1400" dirty="0">
                <a:latin typeface="Arial" charset="0"/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body" sz="half" idx="4294967295"/>
          </p:nvPr>
        </p:nvSpPr>
        <p:spPr>
          <a:xfrm>
            <a:off x="0" y="1825625"/>
            <a:ext cx="3867150" cy="4351338"/>
          </a:xfrm>
        </p:spPr>
        <p:txBody>
          <a:bodyPr/>
          <a:lstStyle/>
          <a:p>
            <a:pPr marL="400050" indent="-400050">
              <a:buFont typeface="Arial" charset="0"/>
              <a:buNone/>
            </a:pPr>
            <a:endParaRPr lang="ru-RU" sz="1900" i="1" smtClean="0"/>
          </a:p>
          <a:p>
            <a:pPr marL="400050" indent="-400050"/>
            <a:endParaRPr lang="ru-RU" sz="1900" smtClean="0"/>
          </a:p>
          <a:p>
            <a:pPr marL="400050" indent="-400050">
              <a:buFont typeface="Arial" charset="0"/>
              <a:buNone/>
            </a:pPr>
            <a:endParaRPr lang="ru-RU" sz="1900" smtClean="0">
              <a:latin typeface="Arial" charset="0"/>
            </a:endParaRPr>
          </a:p>
        </p:txBody>
      </p:sp>
      <p:sp>
        <p:nvSpPr>
          <p:cNvPr id="95234" name="Rectangle 6"/>
          <p:cNvSpPr>
            <a:spLocks noChangeArrowheads="1"/>
          </p:cNvSpPr>
          <p:nvPr/>
        </p:nvSpPr>
        <p:spPr bwMode="auto">
          <a:xfrm>
            <a:off x="685800" y="180975"/>
            <a:ext cx="8458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000" dirty="0">
                <a:latin typeface="Arial" charset="0"/>
              </a:rPr>
              <a:t>Динамика зарастания сельскохозяйственных угодий за 1986 – 2015 </a:t>
            </a:r>
            <a:r>
              <a:rPr lang="ru-RU" sz="2000" dirty="0" err="1">
                <a:latin typeface="Arial" charset="0"/>
              </a:rPr>
              <a:t>гг</a:t>
            </a:r>
            <a:endParaRPr lang="ru-RU" sz="2000" dirty="0">
              <a:latin typeface="Arial" charset="0"/>
            </a:endParaRPr>
          </a:p>
        </p:txBody>
      </p:sp>
      <p:pic>
        <p:nvPicPr>
          <p:cNvPr id="116739" name="Рисунок 13"/>
          <p:cNvPicPr>
            <a:picLocks noChangeAspect="1" noChangeArrowheads="1"/>
          </p:cNvPicPr>
          <p:nvPr/>
        </p:nvPicPr>
        <p:blipFill>
          <a:blip r:embed="rId2" cstate="print"/>
          <a:srcRect l="1605" t="1918" r="1605" b="12030"/>
          <a:stretch>
            <a:fillRect/>
          </a:stretch>
        </p:blipFill>
        <p:spPr bwMode="auto">
          <a:xfrm>
            <a:off x="2509281" y="776173"/>
            <a:ext cx="4680000" cy="1949357"/>
          </a:xfrm>
          <a:prstGeom prst="rect">
            <a:avLst/>
          </a:prstGeom>
          <a:noFill/>
        </p:spPr>
      </p:pic>
      <p:pic>
        <p:nvPicPr>
          <p:cNvPr id="116738" name="Рисунок 167"/>
          <p:cNvPicPr>
            <a:picLocks noChangeAspect="1" noChangeArrowheads="1"/>
          </p:cNvPicPr>
          <p:nvPr/>
        </p:nvPicPr>
        <p:blipFill>
          <a:blip r:embed="rId3" cstate="print"/>
          <a:srcRect l="1607" t="2544" r="1202" b="9527"/>
          <a:stretch>
            <a:fillRect/>
          </a:stretch>
        </p:blipFill>
        <p:spPr bwMode="auto">
          <a:xfrm>
            <a:off x="2498651" y="2668772"/>
            <a:ext cx="4680000" cy="1895783"/>
          </a:xfrm>
          <a:prstGeom prst="rect">
            <a:avLst/>
          </a:prstGeom>
          <a:noFill/>
        </p:spPr>
      </p:pic>
      <p:pic>
        <p:nvPicPr>
          <p:cNvPr id="116737" name="Рисунок 15"/>
          <p:cNvPicPr>
            <a:picLocks noChangeAspect="1" noChangeArrowheads="1"/>
          </p:cNvPicPr>
          <p:nvPr/>
        </p:nvPicPr>
        <p:blipFill>
          <a:blip r:embed="rId4" cstate="print"/>
          <a:srcRect l="1608" t="4232" r="1608" b="-821"/>
          <a:stretch>
            <a:fillRect/>
          </a:stretch>
        </p:blipFill>
        <p:spPr bwMode="auto">
          <a:xfrm>
            <a:off x="2509284" y="4603897"/>
            <a:ext cx="4680000" cy="207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G:\Учеба\Магистерская\Текстовая часть\Приложения\Приложение Г.jpg"/>
          <p:cNvPicPr>
            <a:picLocks noChangeAspect="1" noChangeArrowheads="1"/>
          </p:cNvPicPr>
          <p:nvPr/>
        </p:nvPicPr>
        <p:blipFill>
          <a:blip r:embed="rId2" cstate="print"/>
          <a:srcRect l="5302" t="4578" r="3987" b="4205"/>
          <a:stretch>
            <a:fillRect/>
          </a:stretch>
        </p:blipFill>
        <p:spPr bwMode="auto">
          <a:xfrm>
            <a:off x="584791" y="372138"/>
            <a:ext cx="8559210" cy="6090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A8A12-871F-4DAE-80F8-B3A33257EBF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75413" y="1782191"/>
          <a:ext cx="7875181" cy="4331528"/>
        </p:xfrm>
        <a:graphic>
          <a:graphicData uri="http://schemas.openxmlformats.org/drawingml/2006/table">
            <a:tbl>
              <a:tblPr/>
              <a:tblGrid>
                <a:gridCol w="1729390"/>
                <a:gridCol w="3191023"/>
                <a:gridCol w="2954768"/>
              </a:tblGrid>
              <a:tr h="45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Индекс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Расшифровка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Формула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NDVI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Нормализованный разностный индекс растительности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latin typeface="Times New Roman"/>
                          <a:ea typeface="Calibri"/>
                          <a:cs typeface="Times New Roman"/>
                        </a:rPr>
                        <a:t>(p</a:t>
                      </a:r>
                      <a:r>
                        <a:rPr lang="ru-RU" sz="1200" u="sng" baseline="-25000">
                          <a:latin typeface="Times New Roman"/>
                          <a:ea typeface="Calibri"/>
                          <a:cs typeface="Times New Roman"/>
                        </a:rPr>
                        <a:t>1240</a:t>
                      </a:r>
                      <a:r>
                        <a:rPr lang="ru-RU" sz="1200" u="sng">
                          <a:latin typeface="Times New Roman"/>
                          <a:ea typeface="Calibri"/>
                          <a:cs typeface="Times New Roman"/>
                        </a:rPr>
                        <a:t>- p</a:t>
                      </a:r>
                      <a:r>
                        <a:rPr lang="ru-RU" sz="1200" u="sng" baseline="-25000">
                          <a:latin typeface="Times New Roman"/>
                          <a:ea typeface="Calibri"/>
                          <a:cs typeface="Times New Roman"/>
                        </a:rPr>
                        <a:t>630</a:t>
                      </a:r>
                      <a:r>
                        <a:rPr lang="ru-RU" sz="1200" u="sng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 p</a:t>
                      </a:r>
                      <a:r>
                        <a:rPr lang="ru-RU" sz="1200" baseline="-25000">
                          <a:latin typeface="Times New Roman"/>
                          <a:ea typeface="Calibri"/>
                          <a:cs typeface="Times New Roman"/>
                        </a:rPr>
                        <a:t>1240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+ p</a:t>
                      </a:r>
                      <a:r>
                        <a:rPr lang="ru-RU" sz="1200" baseline="-25000">
                          <a:latin typeface="Times New Roman"/>
                          <a:ea typeface="Calibri"/>
                          <a:cs typeface="Times New Roman"/>
                        </a:rPr>
                        <a:t>630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RVI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Относительный вегетационный индекс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u="sng" baseline="-25000" smtClean="0">
                          <a:latin typeface="Times New Roman"/>
                          <a:ea typeface="Calibri"/>
                          <a:cs typeface="Times New Roman"/>
                        </a:rPr>
                        <a:t>1240</a:t>
                      </a:r>
                      <a:endParaRPr lang="ru-RU" sz="110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baseline="-25000" smtClean="0">
                          <a:latin typeface="Times New Roman"/>
                          <a:ea typeface="Calibri"/>
                          <a:cs typeface="Times New Roman"/>
                        </a:rPr>
                        <a:t>630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TVI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Трансформированный вегетационный индекс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u="sng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u="sng" dirty="0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200" u="sng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1240</a:t>
                      </a:r>
                      <a:r>
                        <a:rPr lang="ru-RU" sz="1200" u="sng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u="sng" dirty="0" smtClean="0">
                          <a:latin typeface="Times New Roman"/>
                          <a:ea typeface="Calibri"/>
                          <a:cs typeface="Times New Roman"/>
                        </a:rPr>
                        <a:t> p</a:t>
                      </a:r>
                      <a:r>
                        <a:rPr lang="en-US" sz="1200" u="sng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630</a:t>
                      </a:r>
                      <a:r>
                        <a:rPr lang="ru-RU" sz="1200" u="sng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p</a:t>
                      </a:r>
                      <a:r>
                        <a:rPr lang="en-US" sz="1200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1240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p</a:t>
                      </a:r>
                      <a:r>
                        <a:rPr lang="en-US" sz="1200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630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2000" baseline="30000" dirty="0" smtClean="0">
                          <a:latin typeface="Times New Roman"/>
                          <a:ea typeface="Calibri"/>
                          <a:cs typeface="Times New Roman"/>
                        </a:rPr>
                        <a:t>+ 0.5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DVI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Разностный вегетационный индекс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 baseline="-25000" smtClean="0">
                          <a:latin typeface="Times New Roman"/>
                          <a:ea typeface="Calibri"/>
                          <a:cs typeface="Times New Roman"/>
                        </a:rPr>
                        <a:t>1240</a:t>
                      </a: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 – р</a:t>
                      </a:r>
                      <a:r>
                        <a:rPr lang="ru-RU" sz="1200" baseline="-25000" smtClean="0"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NDWI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Нормализованный разностный водный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smtClean="0">
                          <a:latin typeface="Times New Roman"/>
                          <a:ea typeface="Calibri"/>
                          <a:cs typeface="Times New Roman"/>
                        </a:rPr>
                        <a:t>(p</a:t>
                      </a:r>
                      <a:r>
                        <a:rPr lang="ru-RU" sz="1200" u="sng" baseline="-25000" smtClean="0">
                          <a:latin typeface="Times New Roman"/>
                          <a:ea typeface="Calibri"/>
                          <a:cs typeface="Times New Roman"/>
                        </a:rPr>
                        <a:t>858</a:t>
                      </a:r>
                      <a:r>
                        <a:rPr lang="ru-RU" sz="1200" u="sng" smtClean="0">
                          <a:latin typeface="Times New Roman"/>
                          <a:ea typeface="Calibri"/>
                          <a:cs typeface="Times New Roman"/>
                        </a:rPr>
                        <a:t>-p</a:t>
                      </a:r>
                      <a:r>
                        <a:rPr lang="ru-RU" sz="1200" u="sng" baseline="-25000" smtClean="0">
                          <a:latin typeface="Times New Roman"/>
                          <a:ea typeface="Calibri"/>
                          <a:cs typeface="Times New Roman"/>
                        </a:rPr>
                        <a:t>1240</a:t>
                      </a:r>
                      <a:r>
                        <a:rPr lang="ru-RU" sz="1200" u="sng" smtClean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110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(p</a:t>
                      </a:r>
                      <a:r>
                        <a:rPr lang="ru-RU" sz="1200" baseline="-25000" smtClean="0">
                          <a:latin typeface="Times New Roman"/>
                          <a:ea typeface="Calibri"/>
                          <a:cs typeface="Times New Roman"/>
                        </a:rPr>
                        <a:t>858</a:t>
                      </a: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+p</a:t>
                      </a:r>
                      <a:r>
                        <a:rPr lang="ru-RU" sz="1200" baseline="-25000" smtClean="0">
                          <a:latin typeface="Times New Roman"/>
                          <a:ea typeface="Calibri"/>
                          <a:cs typeface="Times New Roman"/>
                        </a:rPr>
                        <a:t>1240</a:t>
                      </a: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SRWI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Простой соотнесенный индекс влажности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u="sng" baseline="-25000" smtClean="0">
                          <a:latin typeface="Times New Roman"/>
                          <a:ea typeface="Calibri"/>
                          <a:cs typeface="Times New Roman"/>
                        </a:rPr>
                        <a:t>585</a:t>
                      </a:r>
                      <a:endParaRPr lang="ru-RU" sz="110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baseline="-25000" smtClean="0">
                          <a:latin typeface="Times New Roman"/>
                          <a:ea typeface="Calibri"/>
                          <a:cs typeface="Times New Roman"/>
                        </a:rPr>
                        <a:t>1240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MSI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Критичный индекс влажности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u="sng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1600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820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6944" y="212873"/>
            <a:ext cx="8458200" cy="94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500" dirty="0" smtClean="0">
                <a:latin typeface="Arial" charset="0"/>
              </a:rPr>
              <a:t>Формулы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расчета индексов, характеризующие состояние растительности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A8A12-871F-4DAE-80F8-B3A33257EBF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38242" name="Рисунок 11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/>
          <a:stretch>
            <a:fillRect/>
          </a:stretch>
        </p:blipFill>
        <p:spPr bwMode="auto">
          <a:xfrm>
            <a:off x="340241" y="1531087"/>
            <a:ext cx="4480000" cy="3240000"/>
          </a:xfrm>
          <a:prstGeom prst="rect">
            <a:avLst/>
          </a:prstGeom>
          <a:noFill/>
        </p:spPr>
      </p:pic>
      <p:pic>
        <p:nvPicPr>
          <p:cNvPr id="138241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00" y="1521784"/>
            <a:ext cx="4320000" cy="3240000"/>
          </a:xfrm>
          <a:prstGeom prst="rect">
            <a:avLst/>
          </a:prstGeom>
          <a:noFill/>
        </p:spPr>
      </p:pic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5800" y="446789"/>
            <a:ext cx="8458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000" dirty="0" smtClean="0">
                <a:latin typeface="Arial" charset="0"/>
              </a:rPr>
              <a:t>Пример расчета индекса </a:t>
            </a:r>
            <a:r>
              <a:rPr lang="en-US" sz="2000" dirty="0" smtClean="0">
                <a:latin typeface="Arial" charset="0"/>
              </a:rPr>
              <a:t>TVI</a:t>
            </a:r>
            <a:endParaRPr lang="ru-RU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A8A12-871F-4DAE-80F8-B3A33257EBF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12642" name="Picture 2" descr="G:\Учеба\Магистерская\Текстовая часть\Приложения\Приложение Д_уинск.jpg"/>
          <p:cNvPicPr>
            <a:picLocks noChangeAspect="1" noChangeArrowheads="1"/>
          </p:cNvPicPr>
          <p:nvPr/>
        </p:nvPicPr>
        <p:blipFill>
          <a:blip r:embed="rId2" cstate="print"/>
          <a:srcRect l="2913" t="6638" r="1871" b="4417"/>
          <a:stretch>
            <a:fillRect/>
          </a:stretch>
        </p:blipFill>
        <p:spPr bwMode="auto">
          <a:xfrm>
            <a:off x="677399" y="552893"/>
            <a:ext cx="8466601" cy="559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A8A12-871F-4DAE-80F8-B3A33257EBF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11618" name="Picture 2" descr="G:\Учеба\Магистерская\Текстовая часть\Приложения\Приложение Д_чернуш.jpg"/>
          <p:cNvPicPr>
            <a:picLocks noChangeAspect="1" noChangeArrowheads="1"/>
          </p:cNvPicPr>
          <p:nvPr/>
        </p:nvPicPr>
        <p:blipFill>
          <a:blip r:embed="rId2" cstate="print"/>
          <a:srcRect l="4386" t="9282" r="4970" b="3553"/>
          <a:stretch>
            <a:fillRect/>
          </a:stretch>
        </p:blipFill>
        <p:spPr bwMode="auto">
          <a:xfrm>
            <a:off x="733646" y="361507"/>
            <a:ext cx="8287141" cy="5635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A8A12-871F-4DAE-80F8-B3A33257EBF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10594" name="Picture 2" descr="G:\Учеба\Магистерская\Текстовая часть\Приложения\Приложение Д_окт.jpg"/>
          <p:cNvPicPr>
            <a:picLocks noChangeAspect="1" noChangeArrowheads="1"/>
          </p:cNvPicPr>
          <p:nvPr/>
        </p:nvPicPr>
        <p:blipFill>
          <a:blip r:embed="rId2" cstate="print"/>
          <a:srcRect l="10234" t="3186" r="5425" b="4079"/>
          <a:stretch>
            <a:fillRect/>
          </a:stretch>
        </p:blipFill>
        <p:spPr bwMode="auto">
          <a:xfrm>
            <a:off x="2668772" y="0"/>
            <a:ext cx="4391247" cy="6827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A8A12-871F-4DAE-80F8-B3A33257EBF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Диаграмма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369" y="1095927"/>
            <a:ext cx="7744268" cy="483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180975"/>
            <a:ext cx="8458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000" dirty="0" smtClean="0">
                <a:latin typeface="Arial" charset="0"/>
              </a:rPr>
              <a:t>Изменение индекса TVI за вегетационный период на примере 2016 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body" idx="4294967295"/>
          </p:nvPr>
        </p:nvSpPr>
        <p:spPr>
          <a:xfrm>
            <a:off x="899247" y="1566429"/>
            <a:ext cx="7886700" cy="46942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Неиспользование земель сельскохозяйственного назначения – одно из распространенных нарушений земельного законодательства РФ.</a:t>
            </a:r>
          </a:p>
          <a:p>
            <a:pPr>
              <a:buFont typeface="Arial" charset="0"/>
              <a:buNone/>
            </a:pPr>
            <a:r>
              <a:rPr lang="ru-RU" dirty="0" smtClean="0"/>
              <a:t>Мониторинг за процессом зарастание земель позволит своевременно принимать меры по вовлечению их в сельскохозяйственный оборот. 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>
              <a:latin typeface="Arial" charset="0"/>
            </a:endParaRPr>
          </a:p>
        </p:txBody>
      </p:sp>
      <p:sp>
        <p:nvSpPr>
          <p:cNvPr id="88066" name="Rectangle 3"/>
          <p:cNvSpPr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Актуальность темы</a:t>
            </a:r>
            <a:r>
              <a:rPr lang="ru-RU" dirty="0" smtClean="0"/>
              <a:t> </a:t>
            </a:r>
            <a:r>
              <a:rPr lang="ru-RU" dirty="0" smtClean="0">
                <a:latin typeface="Arial" charset="0"/>
              </a:rPr>
              <a:t>исследования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body" idx="4294967295"/>
          </p:nvPr>
        </p:nvSpPr>
        <p:spPr>
          <a:xfrm>
            <a:off x="928688" y="1790700"/>
            <a:ext cx="7886700" cy="4694238"/>
          </a:xfrm>
        </p:spPr>
        <p:txBody>
          <a:bodyPr/>
          <a:lstStyle/>
          <a:p>
            <a:pPr marL="400050" indent="-400050">
              <a:buFont typeface="Arial" charset="0"/>
              <a:buNone/>
            </a:pPr>
            <a:endParaRPr lang="ru-RU" i="1" dirty="0" smtClean="0"/>
          </a:p>
          <a:p>
            <a:pPr lvl="0"/>
            <a:r>
              <a:rPr lang="ru-RU" sz="2800" dirty="0" smtClean="0"/>
              <a:t>Сбор исходных данных.</a:t>
            </a:r>
          </a:p>
          <a:p>
            <a:pPr lvl="0"/>
            <a:r>
              <a:rPr lang="ru-RU" sz="2800" dirty="0" smtClean="0"/>
              <a:t>Классификация по типам зарастания.</a:t>
            </a:r>
          </a:p>
          <a:p>
            <a:pPr lvl="0"/>
            <a:r>
              <a:rPr lang="ru-RU" sz="2800" dirty="0" smtClean="0"/>
              <a:t>Оценка развития процесса зарастания в динамике.</a:t>
            </a:r>
          </a:p>
          <a:p>
            <a:pPr marL="400050" indent="-400050">
              <a:buFont typeface="Arial" charset="0"/>
              <a:buNone/>
            </a:pPr>
            <a:endParaRPr lang="ru-RU" dirty="0" smtClean="0">
              <a:latin typeface="Arial" charset="0"/>
            </a:endParaRPr>
          </a:p>
        </p:txBody>
      </p:sp>
      <p:sp>
        <p:nvSpPr>
          <p:cNvPr id="90114" name="Rectangle 3"/>
          <p:cNvSpPr>
            <a:spLocks noGrp="1"/>
          </p:cNvSpPr>
          <p:nvPr>
            <p:ph type="title" idx="4294967295"/>
          </p:nvPr>
        </p:nvSpPr>
        <p:spPr>
          <a:xfrm>
            <a:off x="628650" y="285750"/>
            <a:ext cx="8515350" cy="1325563"/>
          </a:xfrm>
        </p:spPr>
        <p:txBody>
          <a:bodyPr/>
          <a:lstStyle/>
          <a:p>
            <a:r>
              <a:rPr lang="ru-RU" sz="3200" dirty="0" smtClean="0">
                <a:latin typeface="Arial" charset="0"/>
              </a:rPr>
              <a:t>Методика проведения мониторинга зарастания земель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body" idx="4294967295"/>
          </p:nvPr>
        </p:nvSpPr>
        <p:spPr>
          <a:xfrm>
            <a:off x="856475" y="1634239"/>
            <a:ext cx="7886700" cy="4694238"/>
          </a:xfrm>
        </p:spPr>
        <p:txBody>
          <a:bodyPr/>
          <a:lstStyle/>
          <a:p>
            <a:pPr marL="400050" indent="-400050">
              <a:buFontTx/>
              <a:buChar char="-"/>
            </a:pPr>
            <a:r>
              <a:rPr lang="ru-RU" sz="2500" dirty="0" smtClean="0">
                <a:latin typeface="Arial" charset="0"/>
              </a:rPr>
              <a:t>Удельный показатель кадастровой стоимости;</a:t>
            </a:r>
          </a:p>
          <a:p>
            <a:pPr marL="400050" indent="-400050">
              <a:buFontTx/>
              <a:buChar char="-"/>
            </a:pPr>
            <a:endParaRPr lang="ru-RU" sz="2500" dirty="0" smtClean="0">
              <a:latin typeface="Arial" charset="0"/>
            </a:endParaRPr>
          </a:p>
          <a:p>
            <a:pPr marL="400050" indent="-400050">
              <a:buFontTx/>
              <a:buChar char="-"/>
            </a:pPr>
            <a:r>
              <a:rPr lang="ru-RU" sz="2500" dirty="0" smtClean="0">
                <a:latin typeface="Arial" charset="0"/>
              </a:rPr>
              <a:t>Отчет о наличии  земель и расположения по формам собственности, категориям, угодьям и пользователям.</a:t>
            </a:r>
          </a:p>
        </p:txBody>
      </p:sp>
      <p:sp>
        <p:nvSpPr>
          <p:cNvPr id="91138" name="Rectangle 3"/>
          <p:cNvSpPr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Выбор территории исследования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G:\Учеба\Магистерская\Текстовая часть\Приложения\Приложение 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386" y="0"/>
            <a:ext cx="48495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3"/>
          <p:cNvSpPr>
            <a:spLocks noGrp="1"/>
          </p:cNvSpPr>
          <p:nvPr>
            <p:ph type="title" idx="4294967295"/>
          </p:nvPr>
        </p:nvSpPr>
        <p:spPr>
          <a:xfrm>
            <a:off x="600075" y="155575"/>
            <a:ext cx="7886700" cy="925513"/>
          </a:xfrm>
        </p:spPr>
        <p:txBody>
          <a:bodyPr/>
          <a:lstStyle/>
          <a:p>
            <a:r>
              <a:rPr lang="ru-RU" smtClean="0">
                <a:solidFill>
                  <a:schemeClr val="accent2"/>
                </a:solidFill>
                <a:latin typeface="Arial" charset="0"/>
              </a:rPr>
              <a:t>Выбор территории исследования</a:t>
            </a:r>
            <a:endParaRPr lang="ru-RU" smtClean="0">
              <a:solidFill>
                <a:schemeClr val="accent2"/>
              </a:solidFill>
            </a:endParaRPr>
          </a:p>
        </p:txBody>
      </p:sp>
      <p:sp>
        <p:nvSpPr>
          <p:cNvPr id="93186" name="Rectangle 2"/>
          <p:cNvSpPr>
            <a:spLocks noGrp="1"/>
          </p:cNvSpPr>
          <p:nvPr>
            <p:ph type="body" sz="half" idx="4294967295"/>
          </p:nvPr>
        </p:nvSpPr>
        <p:spPr>
          <a:xfrm>
            <a:off x="790575" y="1444625"/>
            <a:ext cx="7886700" cy="403225"/>
          </a:xfrm>
        </p:spPr>
        <p:txBody>
          <a:bodyPr/>
          <a:lstStyle/>
          <a:p>
            <a:pPr marL="400050" indent="-400050">
              <a:buFont typeface="Arial" charset="0"/>
              <a:buNone/>
            </a:pPr>
            <a:r>
              <a:rPr lang="ru-RU" sz="1900" smtClean="0">
                <a:latin typeface="Arial" charset="0"/>
              </a:rPr>
              <a:t>Площадь сельскохозяйственных угодий</a:t>
            </a:r>
          </a:p>
        </p:txBody>
      </p:sp>
      <p:graphicFrame>
        <p:nvGraphicFramePr>
          <p:cNvPr id="57694" name="Group 350"/>
          <p:cNvGraphicFramePr>
            <a:graphicFrameLocks noGrp="1"/>
          </p:cNvGraphicFramePr>
          <p:nvPr>
            <p:ph sz="half" idx="4294967295"/>
          </p:nvPr>
        </p:nvGraphicFramePr>
        <p:xfrm>
          <a:off x="809625" y="2085975"/>
          <a:ext cx="7886700" cy="3291840"/>
        </p:xfrm>
        <a:graphic>
          <a:graphicData uri="http://schemas.openxmlformats.org/drawingml/2006/table">
            <a:tbl>
              <a:tblPr/>
              <a:tblGrid>
                <a:gridCol w="534988"/>
                <a:gridCol w="2651125"/>
                <a:gridCol w="1570037"/>
                <a:gridCol w="1566863"/>
                <a:gridCol w="1563687"/>
              </a:tblGrid>
              <a:tr h="166688">
                <a:tc rowSpan="2"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района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 с/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угодий, га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Изменение площади относительно 1998 г.,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1998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688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Бардымский 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91758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91306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-0,49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Кишертский 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57108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56818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-0,51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Куединский 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156289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151836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-2,85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Кунгурский 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172920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171732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-0,69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Октябрьский 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116726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105806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-9,36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Ординский 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83739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83537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-0,24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Суксунский 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86906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86029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-1,01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Уинский 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57788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55989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-3,11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Чернушинский 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103207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103526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+0,31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500" dirty="0" smtClean="0"/>
              <a:t> Нулевая стадия. Процессы зарастания отсутствуют.</a:t>
            </a:r>
          </a:p>
          <a:p>
            <a:pPr lvl="0">
              <a:buFont typeface="Arial" pitchFamily="34" charset="0"/>
              <a:buChar char="•"/>
            </a:pPr>
            <a:endParaRPr lang="ru-RU" sz="2500" dirty="0" smtClean="0"/>
          </a:p>
          <a:p>
            <a:pPr lvl="0">
              <a:buFont typeface="Arial" pitchFamily="34" charset="0"/>
              <a:buChar char="•"/>
            </a:pPr>
            <a:r>
              <a:rPr lang="ru-RU" sz="2500" dirty="0" smtClean="0"/>
              <a:t> Первая стадия. Произрастание сорной травяной растительности. </a:t>
            </a:r>
          </a:p>
          <a:p>
            <a:pPr lvl="0">
              <a:buFont typeface="Arial" pitchFamily="34" charset="0"/>
              <a:buChar char="•"/>
            </a:pPr>
            <a:endParaRPr lang="ru-RU" sz="2500" dirty="0" smtClean="0"/>
          </a:p>
          <a:p>
            <a:pPr lvl="0">
              <a:buFont typeface="Arial" pitchFamily="34" charset="0"/>
              <a:buChar char="•"/>
            </a:pPr>
            <a:r>
              <a:rPr lang="ru-RU" sz="2500" dirty="0" smtClean="0"/>
              <a:t> Вторая стадия. Преобладание кустарниковой растительности. </a:t>
            </a:r>
          </a:p>
          <a:p>
            <a:pPr lvl="0">
              <a:buFont typeface="Arial" pitchFamily="34" charset="0"/>
              <a:buChar char="•"/>
            </a:pPr>
            <a:endParaRPr lang="ru-RU" sz="2500" dirty="0" smtClean="0"/>
          </a:p>
          <a:p>
            <a:pPr lvl="0">
              <a:buFont typeface="Arial" pitchFamily="34" charset="0"/>
              <a:buChar char="•"/>
            </a:pPr>
            <a:r>
              <a:rPr lang="ru-RU" sz="2500" dirty="0" smtClean="0"/>
              <a:t> Третья стадия. Зарастание молодым лесом.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A8A12-871F-4DAE-80F8-B3A33257EBF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28650" y="0"/>
            <a:ext cx="85153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 smtClean="0">
                <a:latin typeface="Arial" charset="0"/>
                <a:ea typeface="+mj-ea"/>
                <a:cs typeface="+mj-cs"/>
              </a:rPr>
              <a:t>Классификация по стадиям зарастания</a:t>
            </a:r>
            <a:endParaRPr kumimoji="0" lang="ru-RU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A8A12-871F-4DAE-80F8-B3A33257EBF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9570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89" y="1509823"/>
            <a:ext cx="4177778" cy="3600000"/>
          </a:xfrm>
          <a:prstGeom prst="rect">
            <a:avLst/>
          </a:prstGeom>
          <a:noFill/>
        </p:spPr>
      </p:pic>
      <p:pic>
        <p:nvPicPr>
          <p:cNvPr id="109569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284" y="1511153"/>
            <a:ext cx="4200000" cy="3600000"/>
          </a:xfrm>
          <a:prstGeom prst="rect">
            <a:avLst/>
          </a:prstGeom>
          <a:noFill/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3543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628650" y="0"/>
            <a:ext cx="739893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lnSpc>
                <a:spcPct val="90000"/>
              </a:lnSpc>
            </a:pPr>
            <a:r>
              <a:rPr lang="ru-RU" sz="2500" dirty="0" smtClean="0"/>
              <a:t>Пример использования классификации по методу максимального правдоподобия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20725" y="2035470"/>
          <a:ext cx="7740503" cy="2445423"/>
        </p:xfrm>
        <a:graphic>
          <a:graphicData uri="http://schemas.openxmlformats.org/drawingml/2006/table">
            <a:tbl>
              <a:tblPr/>
              <a:tblGrid>
                <a:gridCol w="1552354"/>
                <a:gridCol w="1945758"/>
                <a:gridCol w="2743200"/>
                <a:gridCol w="1499191"/>
              </a:tblGrid>
              <a:tr h="10267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района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Площадь угодий по результатам классификации, га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Площадь сельскохозяйственных угодий по данным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Росреестра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за 1998 г.,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Ошибка, 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Октябрьский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103349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116726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11,46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Уинский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55339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57788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4,24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6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Чернушинский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105504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103207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3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264192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277721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4,87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06" marR="24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A8A12-871F-4DAE-80F8-B3A33257EBF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628650" y="0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</a:pPr>
            <a:r>
              <a:rPr lang="ru-RU" sz="3300" dirty="0" smtClean="0">
                <a:latin typeface="Arial" charset="0"/>
                <a:ea typeface="+mj-ea"/>
                <a:cs typeface="+mj-cs"/>
              </a:rPr>
              <a:t>Площадь сельскохозяйственных угодий в разрезе районов</a:t>
            </a:r>
            <a:endParaRPr kumimoji="0" lang="ru-RU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иГ" id="{EE5A9040-D2D8-4EEC-B024-87051F219CC4}" vid="{EED014B2-EFC4-4F22-A067-6721E9315E4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КиГ</Template>
  <TotalTime>4634</TotalTime>
  <Words>384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CorelDRAW</vt:lpstr>
      <vt:lpstr>Оценка динамики зарастания сельскохозяйственных земель на основе данных ДЗЗ</vt:lpstr>
      <vt:lpstr>Актуальность темы исследования</vt:lpstr>
      <vt:lpstr>Методика проведения мониторинга зарастания земель</vt:lpstr>
      <vt:lpstr>Выбор территории исследования</vt:lpstr>
      <vt:lpstr>Презентация PowerPoint</vt:lpstr>
      <vt:lpstr>Выбор территории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Aleksandra Tashkinova</dc:creator>
  <cp:lastModifiedBy>Note</cp:lastModifiedBy>
  <cp:revision>76</cp:revision>
  <dcterms:created xsi:type="dcterms:W3CDTF">2016-09-22T09:58:19Z</dcterms:created>
  <dcterms:modified xsi:type="dcterms:W3CDTF">2017-11-14T09:43:29Z</dcterms:modified>
</cp:coreProperties>
</file>