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366" r:id="rId3"/>
    <p:sldId id="381" r:id="rId4"/>
    <p:sldId id="367" r:id="rId5"/>
    <p:sldId id="372" r:id="rId6"/>
    <p:sldId id="368" r:id="rId7"/>
    <p:sldId id="369" r:id="rId8"/>
    <p:sldId id="378" r:id="rId9"/>
    <p:sldId id="370" r:id="rId10"/>
    <p:sldId id="377" r:id="rId11"/>
    <p:sldId id="371" r:id="rId12"/>
    <p:sldId id="379" r:id="rId13"/>
    <p:sldId id="380" r:id="rId14"/>
    <p:sldId id="382" r:id="rId15"/>
    <p:sldId id="373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892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10A86C-DD1F-45C2-9B65-B2093D021D23}" type="datetimeFigureOut">
              <a:rPr lang="ru-RU" smtClean="0"/>
              <a:pPr/>
              <a:t>26.06.2017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C0C9C6-5CCE-4338-AF43-4A9536508D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E21100C7-6DD9-4B31-B695-9B082594B70D}" type="datetimeFigureOut">
              <a:rPr lang="ru-RU"/>
              <a:pPr>
                <a:defRPr/>
              </a:pPr>
              <a:t>26.06.2017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72CB17C6-3D45-4E72-A1B1-F211E5680A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3B349-49F5-4C86-A525-9B36EFE84B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F07CC-9FF2-4A78-A29F-383D4E271B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53F680-74A6-4FA3-B090-64CCC66107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96DAC-DDD5-45E7-B799-D9BC27C8CB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4C1D3-FD59-4A22-9A70-2E817B7DF6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DF000-24A1-4B83-A26D-E5BEE4EA24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3FADC-F481-4252-A903-CEA5CC4A89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03693-FF60-4812-B370-1BDB9E15DC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77C1A-D169-43CF-AA4A-F1F6CED8D0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03EBB-8E4A-4C0A-A437-0B8E58BBD5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DE68F-8B7E-4EE8-8026-0E31F487B0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EBCD3FD-9B2D-4648-9A86-67F558B46E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938"/>
            <a:ext cx="9144000" cy="685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539552" y="1178168"/>
            <a:ext cx="813690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Полужирный"/>
                <a:ea typeface="Times New Roman Полужирный"/>
                <a:cs typeface="Times New Roman" pitchFamily="18" charset="0"/>
              </a:rPr>
              <a:t>ПРИМЕНЕНИЕ</a:t>
            </a:r>
            <a:r>
              <a:rPr kumimoji="0" lang="ru-RU" sz="2800" b="1" i="0" u="non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Полужирный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Полужирный"/>
                <a:ea typeface="Times New Roman Полужирный"/>
                <a:cs typeface="Times New Roman" pitchFamily="18" charset="0"/>
              </a:rPr>
              <a:t>ГИС</a:t>
            </a:r>
            <a:r>
              <a:rPr kumimoji="0" lang="ru-RU" sz="2800" b="1" i="0" u="non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Полужирный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2800" b="1" i="0" u="non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Полужирный"/>
                <a:ea typeface="Times New Roman Полужирный"/>
                <a:cs typeface="Times New Roman" pitchFamily="18" charset="0"/>
              </a:rPr>
              <a:t>ТЕХНОЛОГИЙ</a:t>
            </a:r>
            <a:r>
              <a:rPr kumimoji="0" lang="ru-RU" sz="2800" b="1" i="0" u="non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Полужирный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Полужирный"/>
                <a:ea typeface="Times New Roman Полужирный"/>
                <a:cs typeface="Times New Roman" pitchFamily="18" charset="0"/>
              </a:rPr>
              <a:t>ДЛЯ</a:t>
            </a:r>
            <a:r>
              <a:rPr kumimoji="0" lang="ru-RU" sz="2800" b="1" i="0" u="non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Полужирный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Полужирный"/>
                <a:ea typeface="Times New Roman Полужирный"/>
                <a:cs typeface="Times New Roman" pitchFamily="18" charset="0"/>
              </a:rPr>
              <a:t>ОЦЕНКИ</a:t>
            </a:r>
            <a:r>
              <a:rPr kumimoji="0" lang="ru-RU" sz="2800" b="1" i="0" u="non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Полужирный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Полужирный"/>
                <a:ea typeface="Times New Roman Полужирный"/>
                <a:cs typeface="Times New Roman" pitchFamily="18" charset="0"/>
              </a:rPr>
              <a:t>И</a:t>
            </a:r>
            <a:r>
              <a:rPr kumimoji="0" lang="ru-RU" sz="2800" b="1" i="0" u="non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Полужирный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Полужирный"/>
                <a:ea typeface="Times New Roman Полужирный"/>
                <a:cs typeface="Times New Roman" pitchFamily="18" charset="0"/>
              </a:rPr>
              <a:t>ПРОГНОЗА</a:t>
            </a:r>
            <a:r>
              <a:rPr kumimoji="0" lang="ru-RU" sz="2800" b="1" i="0" u="non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Полужирный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Полужирный"/>
                <a:ea typeface="Times New Roman Полужирный"/>
                <a:cs typeface="Times New Roman" pitchFamily="18" charset="0"/>
              </a:rPr>
              <a:t>ЭКОЛОГИЧЕСКОЙ</a:t>
            </a:r>
            <a:r>
              <a:rPr kumimoji="0" lang="ru-RU" sz="2800" b="1" i="0" u="non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Полужирный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Полужирный"/>
                <a:ea typeface="Times New Roman Полужирный"/>
                <a:cs typeface="Times New Roman" pitchFamily="18" charset="0"/>
              </a:rPr>
              <a:t>СИТУАЦИИ</a:t>
            </a:r>
            <a:r>
              <a:rPr kumimoji="0" lang="ru-RU" sz="2800" b="1" i="0" u="non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Полужирный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Полужирный"/>
                <a:ea typeface="Times New Roman Полужирный"/>
                <a:cs typeface="Times New Roman" pitchFamily="18" charset="0"/>
              </a:rPr>
              <a:t>В</a:t>
            </a:r>
            <a:r>
              <a:rPr kumimoji="0" lang="ru-RU" sz="2800" b="1" i="0" u="non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Полужирный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Полужирный"/>
                <a:ea typeface="Times New Roman Полужирный"/>
                <a:cs typeface="Times New Roman" pitchFamily="18" charset="0"/>
              </a:rPr>
              <a:t>УГЛЕДОБЫВАЮЩИХ</a:t>
            </a:r>
            <a:r>
              <a:rPr kumimoji="0" lang="ru-RU" sz="2800" b="1" i="0" u="non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Полужирный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Полужирный"/>
                <a:ea typeface="Times New Roman Полужирный"/>
                <a:cs typeface="Times New Roman" pitchFamily="18" charset="0"/>
              </a:rPr>
              <a:t>РАЙОНАХ</a:t>
            </a:r>
            <a:r>
              <a:rPr kumimoji="0" lang="ru-RU" sz="2800" b="1" i="0" u="non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Полужирный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Полужирный"/>
                <a:ea typeface="Times New Roman Полужирный"/>
                <a:cs typeface="Times New Roman" pitchFamily="18" charset="0"/>
              </a:rPr>
              <a:t>С</a:t>
            </a:r>
            <a:r>
              <a:rPr kumimoji="0" lang="ru-RU" sz="2800" b="1" i="0" u="non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Полужирный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Полужирный"/>
                <a:ea typeface="Times New Roman Полужирный"/>
                <a:cs typeface="Times New Roman" pitchFamily="18" charset="0"/>
              </a:rPr>
              <a:t>КРИТИЧЕСКОЙ</a:t>
            </a:r>
            <a:r>
              <a:rPr kumimoji="0" lang="ru-RU" sz="2800" b="1" i="0" u="non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Полужирный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Полужирный"/>
                <a:ea typeface="Times New Roman Полужирный"/>
                <a:cs typeface="Times New Roman" pitchFamily="18" charset="0"/>
              </a:rPr>
              <a:t>ТЕХНОГЕННОЙ</a:t>
            </a:r>
            <a:r>
              <a:rPr kumimoji="0" lang="ru-RU" sz="2800" b="1" i="0" u="non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Полужирный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Полужирный"/>
                <a:ea typeface="Times New Roman Полужирный"/>
                <a:cs typeface="Times New Roman" pitchFamily="18" charset="0"/>
              </a:rPr>
              <a:t>НАГРУЗКОЙ</a:t>
            </a:r>
            <a:endParaRPr kumimoji="0" lang="ru-RU" sz="2800" b="0" i="0" u="non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251520" y="4235603"/>
            <a:ext cx="867645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С.В. Пьянков</a:t>
            </a:r>
            <a:r>
              <a:rPr kumimoji="0" lang="ru-RU" sz="1400" b="1" i="0" u="none" strike="noStrike" cap="none" normalizeH="0" baseline="3000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  <a:hlinkClick r:id=""/>
              </a:rPr>
              <a:t>[</a:t>
            </a:r>
            <a:r>
              <a:rPr kumimoji="0" lang="ru-RU" sz="1400" b="1" i="0" u="none" strike="noStrike" cap="none" normalizeH="0" baseline="30000" dirty="0" smtClean="0" bmk="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  <a:hlinkClick r:id=""/>
              </a:rPr>
              <a:t>1]</a:t>
            </a:r>
            <a:r>
              <a:rPr kumimoji="0" lang="ru-RU" sz="1400" b="1" i="0" u="none" strike="noStrike" cap="none" normalizeH="0" baseline="0" dirty="0" smtClean="0" bmk="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, Н.Г. Максимович</a:t>
            </a:r>
            <a:r>
              <a:rPr kumimoji="0" lang="ru-RU" sz="1400" b="1" i="0" u="none" strike="noStrike" cap="none" normalizeH="0" baseline="30000" dirty="0" smtClean="0" bmk="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  <a:hlinkClick r:id=""/>
              </a:rPr>
              <a:t>[2]</a:t>
            </a:r>
            <a:r>
              <a:rPr kumimoji="0" lang="ru-RU" sz="1400" b="1" i="0" u="none" strike="noStrike" cap="none" normalizeH="0" baseline="0" dirty="0" smtClean="0" bmk="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, Е.А. </a:t>
            </a:r>
            <a:r>
              <a:rPr kumimoji="0" lang="ru-RU" sz="1400" b="1" i="0" u="none" strike="noStrike" cap="none" normalizeH="0" baseline="0" dirty="0" err="1" smtClean="0" bmk="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Хайрулина</a:t>
            </a:r>
            <a:r>
              <a:rPr kumimoji="0" lang="ru-RU" sz="1400" b="1" i="0" u="none" strike="noStrike" cap="none" normalizeH="0" baseline="30000" dirty="0" smtClean="0" bmk="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  <a:hlinkClick r:id=""/>
              </a:rPr>
              <a:t>[2]</a:t>
            </a:r>
            <a:r>
              <a:rPr kumimoji="0" lang="ru-RU" sz="1400" b="1" i="0" u="none" strike="noStrike" cap="none" normalizeH="0" baseline="0" dirty="0" smtClean="0" bmk="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, А.Н. </a:t>
            </a:r>
            <a:r>
              <a:rPr kumimoji="0" lang="ru-RU" sz="1400" b="1" i="0" u="none" strike="noStrike" cap="none" normalizeH="0" baseline="0" dirty="0" err="1" smtClean="0" bmk="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Шихов</a:t>
            </a:r>
            <a:r>
              <a:rPr kumimoji="0" lang="ru-RU" sz="1400" b="1" i="0" u="none" strike="noStrike" cap="none" normalizeH="0" baseline="30000" dirty="0" smtClean="0" bmk="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  <a:hlinkClick r:id=""/>
              </a:rPr>
              <a:t>[1]</a:t>
            </a:r>
            <a:r>
              <a:rPr kumimoji="0" lang="ru-RU" sz="1400" b="1" i="0" u="none" strike="noStrike" cap="none" normalizeH="0" baseline="0" dirty="0" smtClean="0" bmk="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, Р.К. Абдуллин</a:t>
            </a:r>
            <a:r>
              <a:rPr kumimoji="0" lang="ru-RU" sz="1400" b="1" i="0" u="none" strike="noStrike" cap="none" normalizeH="0" baseline="30000" dirty="0" smtClean="0" bmk="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  <a:hlinkClick r:id=""/>
              </a:rPr>
              <a:t>[1]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</a:br>
            <a:endParaRPr kumimoji="0" lang="ru-RU" sz="1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 flipH="1">
            <a:off x="251520" y="4758243"/>
            <a:ext cx="88569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"/>
              </a:rPr>
              <a:t>[</a:t>
            </a:r>
            <a:r>
              <a:rPr kumimoji="0" lang="ru-RU" sz="1200" b="1" i="0" u="none" strike="noStrike" cap="none" normalizeH="0" baseline="3000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"/>
              </a:rPr>
              <a:t>1]</a:t>
            </a:r>
            <a:r>
              <a:rPr kumimoji="0" lang="ru-RU" sz="12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Пермский государственный национальный исследовательский университет, географический факультет, кафедра картографии и </a:t>
            </a:r>
            <a:r>
              <a:rPr kumimoji="0" lang="ru-RU" sz="1200" b="1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геоинформатики</a:t>
            </a:r>
            <a:endParaRPr kumimoji="0" lang="ru-RU" sz="1200" b="1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3000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"/>
              </a:rPr>
              <a:t>[2]</a:t>
            </a:r>
            <a:r>
              <a:rPr kumimoji="0" lang="ru-RU" sz="12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Естественно-научный</a:t>
            </a:r>
            <a:r>
              <a:rPr kumimoji="0" lang="ru-RU" sz="12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институт Пермского государственного национального исследовательского университета, </a:t>
            </a:r>
            <a:r>
              <a:rPr kumimoji="0" lang="ru-RU" sz="12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лаборатория геологии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67544" y="6501461"/>
            <a:ext cx="81369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 Полужирный"/>
                <a:cs typeface="Times New Roman" pitchFamily="18" charset="0"/>
              </a:rPr>
              <a:t>Ю.-Сахалинск, 26-28 июня</a:t>
            </a:r>
            <a:r>
              <a:rPr kumimoji="0" lang="ru-RU" sz="1600" b="1" i="0" u="none" cap="none" normalizeH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 Полужирный"/>
                <a:cs typeface="Times New Roman" pitchFamily="18" charset="0"/>
              </a:rPr>
              <a:t> 2017 г.</a:t>
            </a:r>
            <a:endParaRPr kumimoji="0" lang="ru-RU" sz="1600" b="0" i="0" u="non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6021288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Исследование проводится за счет гранта </a:t>
            </a:r>
            <a:r>
              <a:rPr lang="ru-RU" sz="1400" b="1" dirty="0" smtClean="0"/>
              <a:t>РФФИ и </a:t>
            </a:r>
            <a:r>
              <a:rPr lang="ru-RU" sz="1400" b="1" dirty="0" smtClean="0"/>
              <a:t>РГО (проект № 17-0541114).</a:t>
            </a:r>
            <a:endParaRPr lang="ru-RU" sz="1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b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938"/>
            <a:ext cx="9144000" cy="685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2"/>
          <p:cNvSpPr>
            <a:spLocks/>
          </p:cNvSpPr>
          <p:nvPr/>
        </p:nvSpPr>
        <p:spPr bwMode="auto">
          <a:xfrm>
            <a:off x="215900" y="549275"/>
            <a:ext cx="8820150" cy="633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838200" indent="-838200">
              <a:defRPr/>
            </a:pPr>
            <a:endParaRPr lang="ru-RU" sz="16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" name="Рисунок 4" descr="KUB_fig_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6515" y="855615"/>
            <a:ext cx="7635925" cy="5453705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67544" y="6531441"/>
            <a:ext cx="81369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 Полужирный"/>
                <a:cs typeface="Times New Roman" pitchFamily="18" charset="0"/>
              </a:rPr>
              <a:t>Ю.-Сахалинск, 26-28 июня</a:t>
            </a:r>
            <a:r>
              <a:rPr kumimoji="0" lang="ru-RU" sz="1600" b="1" i="0" u="none" cap="none" normalizeH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 Полужирный"/>
                <a:cs typeface="Times New Roman" pitchFamily="18" charset="0"/>
              </a:rPr>
              <a:t> 2017 г.</a:t>
            </a:r>
            <a:endParaRPr kumimoji="0" lang="ru-RU" sz="1600" b="0" i="0" u="non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-1" y="-27384"/>
            <a:ext cx="914400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Участки лесных насаждений погибших вследствие подтопления кислыми шахтными водами в долине р. Сев. 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Вильва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938"/>
            <a:ext cx="9144000" cy="685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KUB_fig_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620688"/>
            <a:ext cx="8208912" cy="5845668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67544" y="6531441"/>
            <a:ext cx="81369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 Полужирный"/>
                <a:cs typeface="Times New Roman" pitchFamily="18" charset="0"/>
              </a:rPr>
              <a:t>Ю.-Сахалинск, 26-28 июня</a:t>
            </a:r>
            <a:r>
              <a:rPr kumimoji="0" lang="ru-RU" sz="1600" b="1" i="0" u="none" cap="none" normalizeH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 Полужирный"/>
                <a:cs typeface="Times New Roman" pitchFamily="18" charset="0"/>
              </a:rPr>
              <a:t> 2017 г.</a:t>
            </a:r>
            <a:endParaRPr kumimoji="0" lang="ru-RU" sz="1600" b="0" i="0" u="non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-27384"/>
            <a:ext cx="9144000" cy="647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Зоны затопления (потенциального загрязнения) в поймах рек Яйва и Северная Вильва</a:t>
            </a:r>
            <a:endParaRPr kumimoji="0" lang="ru-RU" b="1" i="0" u="none" strike="noStrike" cap="none" normalizeH="0" baseline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b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938"/>
            <a:ext cx="9144000" cy="685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2"/>
          <p:cNvSpPr>
            <a:spLocks/>
          </p:cNvSpPr>
          <p:nvPr/>
        </p:nvSpPr>
        <p:spPr bwMode="auto">
          <a:xfrm>
            <a:off x="215900" y="549275"/>
            <a:ext cx="8820150" cy="633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838200" indent="-838200">
              <a:defRPr/>
            </a:pPr>
            <a:endParaRPr lang="ru-RU" sz="16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67544" y="6531441"/>
            <a:ext cx="81369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 Полужирный"/>
                <a:cs typeface="Times New Roman" pitchFamily="18" charset="0"/>
              </a:rPr>
              <a:t>Ю.-Сахалинск, 26-28 июня</a:t>
            </a:r>
            <a:r>
              <a:rPr kumimoji="0" lang="ru-RU" sz="1600" b="1" i="0" u="none" cap="none" normalizeH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 Полужирный"/>
                <a:cs typeface="Times New Roman" pitchFamily="18" charset="0"/>
              </a:rPr>
              <a:t> 2017 г.</a:t>
            </a:r>
            <a:endParaRPr kumimoji="0" lang="ru-RU" sz="1600" b="0" i="0" u="non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11560" y="1340768"/>
          <a:ext cx="7920880" cy="4101084"/>
        </p:xfrm>
        <a:graphic>
          <a:graphicData uri="http://schemas.openxmlformats.org/drawingml/2006/table">
            <a:tbl>
              <a:tblPr/>
              <a:tblGrid>
                <a:gridCol w="5837165"/>
                <a:gridCol w="2083715"/>
              </a:tblGrid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Times New Roman"/>
                        </a:rPr>
                        <a:t>Участок реки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Times New Roman"/>
                        </a:rPr>
                        <a:t>Площадь затопления, га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Times New Roman"/>
                        </a:rPr>
                        <a:t>р. Косьва (от г. Губаха до устья) 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Times New Roman"/>
                        </a:rPr>
                        <a:t>770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Times New Roman"/>
                        </a:rPr>
                        <a:t>р. Яйва от впадения левого притока р. Вильва до устья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Times New Roman"/>
                        </a:rPr>
                        <a:t>2550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Times New Roman"/>
                        </a:rPr>
                        <a:t>р. Вильва (приток Яйвы) от впадения притока р. Кизел до устья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Times New Roman"/>
                        </a:rPr>
                        <a:t>917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Times New Roman"/>
                        </a:rPr>
                        <a:t>р. Чусовая от впадения правого притока р. Усьва до начала Чусовского залива Камского вдхр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Times New Roman"/>
                        </a:rPr>
                        <a:t>3475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Times New Roman"/>
                        </a:rPr>
                        <a:t>р. Усьва от пос. Усьва до устья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Times New Roman"/>
                        </a:rPr>
                        <a:t>1325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Times New Roman"/>
                        </a:rPr>
                        <a:t>р. Вильва от впадения правого притока р. Большая Гремячая до устья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Times New Roman"/>
                        </a:rPr>
                        <a:t>605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Times New Roman"/>
                        </a:rPr>
                        <a:t>9642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46365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Площади возможного затопления пойм рек на пике половодья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b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938"/>
            <a:ext cx="9144000" cy="685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2"/>
          <p:cNvSpPr>
            <a:spLocks/>
          </p:cNvSpPr>
          <p:nvPr/>
        </p:nvSpPr>
        <p:spPr bwMode="auto">
          <a:xfrm>
            <a:off x="215900" y="549275"/>
            <a:ext cx="8820150" cy="633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838200" indent="-838200">
              <a:defRPr/>
            </a:pPr>
            <a:endParaRPr lang="ru-RU" sz="16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67544" y="6531441"/>
            <a:ext cx="81369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 Полужирный"/>
                <a:cs typeface="Times New Roman" pitchFamily="18" charset="0"/>
              </a:rPr>
              <a:t>Ю.-Сахалинск, 26-28 июня</a:t>
            </a:r>
            <a:r>
              <a:rPr kumimoji="0" lang="ru-RU" sz="1600" b="1" i="0" u="none" cap="none" normalizeH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 Полужирный"/>
                <a:cs typeface="Times New Roman" pitchFamily="18" charset="0"/>
              </a:rPr>
              <a:t> 2017 г.</a:t>
            </a:r>
            <a:endParaRPr kumimoji="0" lang="ru-RU" sz="1600" b="0" i="0" u="non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83568" y="1857487"/>
          <a:ext cx="8064896" cy="2651633"/>
        </p:xfrm>
        <a:graphic>
          <a:graphicData uri="http://schemas.openxmlformats.org/drawingml/2006/table">
            <a:tbl>
              <a:tblPr/>
              <a:tblGrid>
                <a:gridCol w="4174435"/>
                <a:gridCol w="1475725"/>
                <a:gridCol w="2414736"/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Бассейн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Количество породных отвалов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Объем, 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тыс.м.куб.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Яйва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26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13032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Косьва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6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4024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Усьва (без Ю.Вильвы)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1765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Ю.Вильва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4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2837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Чусовая (без Усьвы)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63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41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21721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312005" y="-12394"/>
            <a:ext cx="65199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Сводная таблица породных отвалов по бассейнам рек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b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938"/>
            <a:ext cx="9144000" cy="685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2"/>
          <p:cNvSpPr>
            <a:spLocks/>
          </p:cNvSpPr>
          <p:nvPr/>
        </p:nvSpPr>
        <p:spPr bwMode="auto">
          <a:xfrm>
            <a:off x="215900" y="549275"/>
            <a:ext cx="8820150" cy="633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838200" indent="-838200">
              <a:defRPr/>
            </a:pPr>
            <a:endParaRPr lang="ru-RU" sz="16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67544" y="6531441"/>
            <a:ext cx="81369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 Полужирный"/>
                <a:cs typeface="Times New Roman" pitchFamily="18" charset="0"/>
              </a:rPr>
              <a:t>Ю.-Сахалинск, 26-28 июня</a:t>
            </a:r>
            <a:r>
              <a:rPr kumimoji="0" lang="ru-RU" sz="1600" b="1" i="0" u="none" cap="none" normalizeH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 Полужирный"/>
                <a:cs typeface="Times New Roman" pitchFamily="18" charset="0"/>
              </a:rPr>
              <a:t> 2017 г.</a:t>
            </a:r>
            <a:endParaRPr kumimoji="0" lang="ru-RU" sz="1600" b="0" i="0" u="non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5496" y="50141"/>
            <a:ext cx="8964488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Создаваемая ГИС "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Экологическая ситуация в угледобывающих районах с критической техногенной нагрузкой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" направлена на решения комплекса задач, среди наиболее важных необходимо выделить следующие: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1. Создание системы пространственных критериев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для комплексной оценки экологического состояния территории угольных бассейнов, которая позволит проводить мониторинг происходящих изменений окружающей среды и выявлять территории с наиболее острой экологической ситуацией. К таким критериям могут относиться значение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рН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, содержание сульфатов, определенный спектр тяжелых металлов, видовой состав микроорганизмов в поверхностных водах, площадь деградированных земель, процент погибших древесных насаждений и т.д. При выделении значений критериев будут учитываться зональные особенности природных комплексов, которые могут способствовать более активной миграции и увеличению токсичности загрязнителей или их нейтрализации и аккумуляции в депонирующих средах природных комплексов.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2.Разработка алгоритмов комплексирования разнородной пространственной информации (данных наземных и дистанционных наблюдений)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для создания синтетических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геоизображений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. Полученные синтетические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геоизображения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объективно характеризуют экологическую ситуацию, а также смогут использоваться для определения эффективности природоохранных мероприятий.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938"/>
            <a:ext cx="9144000" cy="685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403648" y="2204864"/>
            <a:ext cx="6768752" cy="175260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Благодарю за внимание !</a:t>
            </a:r>
            <a:endParaRPr lang="ru-RU" b="1" dirty="0">
              <a:solidFill>
                <a:schemeClr val="accent1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67544" y="6531441"/>
            <a:ext cx="81369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 Полужирный"/>
                <a:cs typeface="Times New Roman" pitchFamily="18" charset="0"/>
              </a:rPr>
              <a:t>Ю.-Сахалинск, 26-28 июня</a:t>
            </a:r>
            <a:r>
              <a:rPr kumimoji="0" lang="ru-RU" sz="1600" b="1" i="0" u="none" cap="none" normalizeH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 Полужирный"/>
                <a:cs typeface="Times New Roman" pitchFamily="18" charset="0"/>
              </a:rPr>
              <a:t> 2017 г.</a:t>
            </a:r>
            <a:endParaRPr kumimoji="0" lang="ru-RU" sz="1600" b="0" i="0" u="non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b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938"/>
            <a:ext cx="9144000" cy="685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2"/>
          <p:cNvSpPr>
            <a:spLocks/>
          </p:cNvSpPr>
          <p:nvPr/>
        </p:nvSpPr>
        <p:spPr bwMode="auto">
          <a:xfrm>
            <a:off x="215900" y="549275"/>
            <a:ext cx="8820150" cy="633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838200" indent="-838200">
              <a:defRPr/>
            </a:pPr>
            <a:endParaRPr lang="ru-RU" sz="16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7" name="Рисунок 6" descr="KUB_fig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8294" y="620688"/>
            <a:ext cx="5327982" cy="5832648"/>
          </a:xfrm>
          <a:prstGeom prst="rect">
            <a:avLst/>
          </a:prstGeom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67544" y="6531441"/>
            <a:ext cx="81369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 Полужирный"/>
                <a:cs typeface="Times New Roman" pitchFamily="18" charset="0"/>
              </a:rPr>
              <a:t>Ю.-Сахалинск, 26-28 июня</a:t>
            </a:r>
            <a:r>
              <a:rPr kumimoji="0" lang="ru-RU" sz="1600" b="1" i="0" u="none" cap="none" normalizeH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 Полужирный"/>
                <a:cs typeface="Times New Roman" pitchFamily="18" charset="0"/>
              </a:rPr>
              <a:t> 2017 г.</a:t>
            </a:r>
            <a:endParaRPr kumimoji="0" lang="ru-RU" sz="1600" b="0" i="0" u="non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Местоположение </a:t>
            </a:r>
            <a:r>
              <a:rPr lang="ru-RU" b="1" dirty="0" err="1" smtClean="0"/>
              <a:t>Кизеловского</a:t>
            </a:r>
            <a:r>
              <a:rPr lang="ru-RU" b="1" dirty="0" smtClean="0"/>
              <a:t> угольного б</a:t>
            </a:r>
            <a:r>
              <a:rPr lang="ru-RU" b="1" dirty="0" smtClean="0"/>
              <a:t>ассейна </a:t>
            </a:r>
          </a:p>
          <a:p>
            <a:pPr algn="ctr"/>
            <a:r>
              <a:rPr lang="ru-RU" b="1" dirty="0" smtClean="0"/>
              <a:t>(</a:t>
            </a:r>
            <a:r>
              <a:rPr lang="ru-RU" b="1" dirty="0" smtClean="0"/>
              <a:t>а – Российская Федерация, б – Пермский край, в – районы Пермского края)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b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938"/>
            <a:ext cx="9144000" cy="685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2"/>
          <p:cNvSpPr>
            <a:spLocks/>
          </p:cNvSpPr>
          <p:nvPr/>
        </p:nvSpPr>
        <p:spPr bwMode="auto">
          <a:xfrm>
            <a:off x="215900" y="549275"/>
            <a:ext cx="8820150" cy="633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838200" indent="-838200">
              <a:defRPr/>
            </a:pPr>
            <a:endParaRPr lang="ru-RU" sz="16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67544" y="6531441"/>
            <a:ext cx="81369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 Полужирный"/>
                <a:cs typeface="Times New Roman" pitchFamily="18" charset="0"/>
              </a:rPr>
              <a:t>Ю.-Сахалинск, 26-28 июня</a:t>
            </a:r>
            <a:r>
              <a:rPr kumimoji="0" lang="ru-RU" sz="1600" b="1" i="0" u="none" cap="none" normalizeH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 Полужирный"/>
                <a:cs typeface="Times New Roman" pitchFamily="18" charset="0"/>
              </a:rPr>
              <a:t> 2017 г.</a:t>
            </a:r>
            <a:endParaRPr kumimoji="0" lang="ru-RU" sz="1600" b="0" i="0" u="non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5496" y="146434"/>
            <a:ext cx="9036496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ctr"/>
            <a:r>
              <a:rPr lang="ru-RU" sz="1600" b="1" dirty="0" smtClean="0">
                <a:solidFill>
                  <a:schemeClr val="accent1">
                    <a:lumMod val="10000"/>
                  </a:schemeClr>
                </a:solidFill>
                <a:latin typeface="+mj-lt"/>
              </a:rPr>
              <a:t>Структура картографической и атрибутивной базы данных</a:t>
            </a:r>
            <a:r>
              <a:rPr lang="ru-RU" sz="1600" b="1" i="1" dirty="0" smtClean="0">
                <a:solidFill>
                  <a:schemeClr val="accent1">
                    <a:lumMod val="10000"/>
                  </a:schemeClr>
                </a:solidFill>
                <a:latin typeface="+mj-lt"/>
              </a:rPr>
              <a:t> </a:t>
            </a:r>
            <a:r>
              <a:rPr lang="ru-RU" sz="1600" b="1" dirty="0" smtClean="0">
                <a:solidFill>
                  <a:schemeClr val="accent1">
                    <a:lumMod val="10000"/>
                  </a:schemeClr>
                </a:solidFill>
                <a:latin typeface="+mj-lt"/>
              </a:rPr>
              <a:t>ГИС </a:t>
            </a:r>
            <a:r>
              <a:rPr lang="ru-RU" sz="1600" b="1" dirty="0" err="1" smtClean="0">
                <a:solidFill>
                  <a:schemeClr val="accent1">
                    <a:lumMod val="10000"/>
                  </a:schemeClr>
                </a:solidFill>
                <a:latin typeface="+mj-lt"/>
              </a:rPr>
              <a:t>Кизеловского</a:t>
            </a:r>
            <a:r>
              <a:rPr lang="ru-RU" sz="1600" b="1" dirty="0" smtClean="0">
                <a:solidFill>
                  <a:schemeClr val="accent1">
                    <a:lumMod val="10000"/>
                  </a:schemeClr>
                </a:solidFill>
                <a:latin typeface="+mj-lt"/>
              </a:rPr>
              <a:t> угольного бассейна разработана на основе бассейнового </a:t>
            </a:r>
            <a:r>
              <a:rPr lang="ru-RU" sz="1600" b="1" dirty="0" smtClean="0">
                <a:solidFill>
                  <a:schemeClr val="accent1">
                    <a:lumMod val="10000"/>
                  </a:schemeClr>
                </a:solidFill>
                <a:latin typeface="+mj-lt"/>
              </a:rPr>
              <a:t>подхода</a:t>
            </a:r>
          </a:p>
          <a:p>
            <a:pPr lvl="0" indent="450850" algn="ctr"/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Картографическая основа в векторном (М 1:100 000) и растровом форматах с картами-врезками (М 1:25 000). В качестве растровой основы будет использована мозаика космических снимков SPOT 5/6 с детальностью 2,5 м.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Цифровые модели рельефа (ЦМР) и границы водосборных бассейнов, выделенные по ЦМР SRTM-90,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SRTM-Xband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. Детальные цифровые модели рельефа породных отвалов и прилегающей к ним территории, которые будут использованы для определения направления стока с отвалов и выявления участков аккумуляции загрязняющих веществ (М 1:10 000).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Данные об источниках загрязнения поверхностных и подземных вод (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изливы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шахтных вод, отвалы, загрязненные родники). Атрибутивная информация об источниках загрязнения включает многолетние ряды наблюдений за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изливами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шахтных вод и родниками (расходы воды и химический состав), что позволит выявить тенденции изменения объемов загрязняющих веществ, поступающих на водосборы рек (1995 – 2015 гг.).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Пункты мониторинга за состоянием поверхностных вод. Атрибутивная информация включает многолетние ряды данных наблюдений за расходом воды и ее химическим составом, а также донными отложениями на каждом пункте мониторинга. Это позволит впервые оценить влияние донных отложений как источника вторичного загрязнения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Зоны потенциального загрязнения пойм рек при затоплении, которые будут определены по космическим снимкам LANDSAT, полученным в период прохождения половодий редкой повторяемости.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938"/>
            <a:ext cx="9144000" cy="685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kub_fig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606379"/>
            <a:ext cx="5472608" cy="5990973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67544" y="6531441"/>
            <a:ext cx="81369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 Полужирный"/>
                <a:cs typeface="Times New Roman" pitchFamily="18" charset="0"/>
              </a:rPr>
              <a:t>Ю.-Сахалинск, 26-28 июня</a:t>
            </a:r>
            <a:r>
              <a:rPr kumimoji="0" lang="ru-RU" sz="1600" b="1" i="0" u="none" cap="none" normalizeH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 Полужирный"/>
                <a:cs typeface="Times New Roman" pitchFamily="18" charset="0"/>
              </a:rPr>
              <a:t> 2017 г.</a:t>
            </a:r>
            <a:endParaRPr kumimoji="0" lang="ru-RU" sz="1600" b="0" i="0" u="non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16024" y="12428"/>
            <a:ext cx="867645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NewRomanPSMT"/>
                <a:cs typeface="Times New Roman" pitchFamily="18" charset="0"/>
              </a:rPr>
              <a:t>Административное деление Пермского края в границах территории исследования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b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938"/>
            <a:ext cx="9144000" cy="685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2"/>
          <p:cNvSpPr>
            <a:spLocks/>
          </p:cNvSpPr>
          <p:nvPr/>
        </p:nvSpPr>
        <p:spPr bwMode="auto">
          <a:xfrm>
            <a:off x="215900" y="549275"/>
            <a:ext cx="8820150" cy="633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838200" indent="-838200">
              <a:defRPr/>
            </a:pPr>
            <a:endParaRPr lang="ru-RU" sz="16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67544" y="6531441"/>
            <a:ext cx="81369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 Полужирный"/>
                <a:cs typeface="Times New Roman" pitchFamily="18" charset="0"/>
              </a:rPr>
              <a:t>Ю.-Сахалинск, 26-28 июня</a:t>
            </a:r>
            <a:r>
              <a:rPr kumimoji="0" lang="ru-RU" sz="1600" b="1" i="0" u="none" cap="none" normalizeH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 Полужирный"/>
                <a:cs typeface="Times New Roman" pitchFamily="18" charset="0"/>
              </a:rPr>
              <a:t> 2017 г.</a:t>
            </a:r>
            <a:endParaRPr kumimoji="0" lang="ru-RU" sz="1600" b="0" i="0" u="non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2008" y="908720"/>
          <a:ext cx="8964488" cy="5020691"/>
        </p:xfrm>
        <a:graphic>
          <a:graphicData uri="http://schemas.openxmlformats.org/drawingml/2006/table">
            <a:tbl>
              <a:tblPr/>
              <a:tblGrid>
                <a:gridCol w="1403648"/>
                <a:gridCol w="1305858"/>
                <a:gridCol w="1251404"/>
                <a:gridCol w="1250385"/>
                <a:gridCol w="1251404"/>
                <a:gridCol w="1250385"/>
                <a:gridCol w="1251404"/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Бассейн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Скважи-ны</a:t>
                      </a:r>
                      <a:r>
                        <a:rPr lang="ru-RU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ГН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Скважи-ны</a:t>
                      </a:r>
                      <a:r>
                        <a:rPr lang="ru-RU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ВЗ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Родники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Изливы шахтных вод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Поверх</a:t>
                      </a:r>
                      <a:r>
                        <a:rPr lang="en-US" sz="18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  </a:t>
                      </a:r>
                      <a:r>
                        <a:rPr lang="ru-RU" sz="18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ностные воды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Стоки с </a:t>
                      </a:r>
                      <a:r>
                        <a:rPr lang="ru-RU" sz="1800" b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пород-ных</a:t>
                      </a:r>
                      <a:r>
                        <a:rPr lang="ru-RU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отвалов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Кама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4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Яйва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8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7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26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Косьва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7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7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5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6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Усьва 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(без Вильвы)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4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5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Вильва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5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4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Чусовая  (без Усьвы)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Итого по бассейнам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31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28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39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41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18864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Сводная таблица точек наблюдения по бассейнам рек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b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938"/>
            <a:ext cx="9144000" cy="685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2"/>
          <p:cNvSpPr>
            <a:spLocks/>
          </p:cNvSpPr>
          <p:nvPr/>
        </p:nvSpPr>
        <p:spPr bwMode="auto">
          <a:xfrm>
            <a:off x="215900" y="549275"/>
            <a:ext cx="8820150" cy="633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838200" indent="-838200">
              <a:defRPr/>
            </a:pPr>
            <a:endParaRPr lang="ru-RU" sz="16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" name="Рисунок 3" descr="kub_fig_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692696"/>
            <a:ext cx="4686300" cy="2343912"/>
          </a:xfrm>
          <a:prstGeom prst="rect">
            <a:avLst/>
          </a:prstGeom>
        </p:spPr>
      </p:pic>
      <p:pic>
        <p:nvPicPr>
          <p:cNvPr id="5" name="Рисунок 4" descr="kub_fig_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5696" y="3717032"/>
            <a:ext cx="5658612" cy="2225040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67544" y="6531441"/>
            <a:ext cx="81369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 Полужирный"/>
                <a:cs typeface="Times New Roman" pitchFamily="18" charset="0"/>
              </a:rPr>
              <a:t>Ю.-Сахалинск, 26-28 июня</a:t>
            </a:r>
            <a:r>
              <a:rPr kumimoji="0" lang="ru-RU" sz="1600" b="1" i="0" u="none" cap="none" normalizeH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 Полужирный"/>
                <a:cs typeface="Times New Roman" pitchFamily="18" charset="0"/>
              </a:rPr>
              <a:t> 2017 г.</a:t>
            </a:r>
            <a:endParaRPr kumimoji="0" lang="ru-RU" sz="1600" b="0" i="0" u="non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2996952"/>
            <a:ext cx="6588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Максимальные зафиксированные концентрации микроэлементов в воде шахтных </a:t>
            </a:r>
            <a:r>
              <a:rPr lang="ru-RU" sz="1200" b="1" dirty="0" err="1" smtClean="0"/>
              <a:t>самоизливов</a:t>
            </a:r>
            <a:r>
              <a:rPr lang="ru-RU" sz="1200" b="1" dirty="0" smtClean="0"/>
              <a:t> в пределах бассейна р. </a:t>
            </a:r>
            <a:r>
              <a:rPr lang="ru-RU" sz="1200" b="1" dirty="0" err="1" smtClean="0"/>
              <a:t>Кизел</a:t>
            </a:r>
            <a:r>
              <a:rPr lang="ru-RU" sz="1200" b="1" dirty="0" smtClean="0"/>
              <a:t> (в сравнении с ПДК)</a:t>
            </a:r>
            <a:endParaRPr lang="ru-RU" sz="1200" b="1" dirty="0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331640" y="6021288"/>
            <a:ext cx="68407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Изменение максимальной концентрации загрязняющих веществ в водотоках в период 2007-2013 годы: а) р. Бол.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Кизел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; б) р. Северная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Вильва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938"/>
            <a:ext cx="9144000" cy="685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kub_fig_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764704"/>
            <a:ext cx="5177225" cy="5665407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67544" y="6531441"/>
            <a:ext cx="81369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 Полужирный"/>
                <a:cs typeface="Times New Roman" pitchFamily="18" charset="0"/>
              </a:rPr>
              <a:t>Ю.-Сахалинск, 26-28 июня</a:t>
            </a:r>
            <a:r>
              <a:rPr kumimoji="0" lang="ru-RU" sz="1600" b="1" i="0" u="none" cap="none" normalizeH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 Полужирный"/>
                <a:cs typeface="Times New Roman" pitchFamily="18" charset="0"/>
              </a:rPr>
              <a:t> 2017 г.</a:t>
            </a:r>
            <a:endParaRPr kumimoji="0" lang="ru-RU" sz="1600" b="0" i="0" u="non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35332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Источники загрязнения поверхностных вод в бассейне р. Бол. 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Кизел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b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938"/>
            <a:ext cx="9144000" cy="685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2"/>
          <p:cNvSpPr>
            <a:spLocks/>
          </p:cNvSpPr>
          <p:nvPr/>
        </p:nvSpPr>
        <p:spPr bwMode="auto">
          <a:xfrm>
            <a:off x="215900" y="549275"/>
            <a:ext cx="8820150" cy="633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838200" indent="-838200">
              <a:defRPr/>
            </a:pPr>
            <a:endParaRPr lang="ru-RU" sz="16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67544" y="6531441"/>
            <a:ext cx="81369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 Полужирный"/>
                <a:cs typeface="Times New Roman" pitchFamily="18" charset="0"/>
              </a:rPr>
              <a:t>Ю.-Сахалинск, 26-28 июня</a:t>
            </a:r>
            <a:r>
              <a:rPr kumimoji="0" lang="ru-RU" sz="1600" b="1" i="0" u="none" cap="none" normalizeH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 Полужирный"/>
                <a:cs typeface="Times New Roman" pitchFamily="18" charset="0"/>
              </a:rPr>
              <a:t> 2017 г.</a:t>
            </a:r>
            <a:endParaRPr kumimoji="0" lang="ru-RU" sz="1600" b="0" i="0" u="non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1520" y="829784"/>
          <a:ext cx="8640960" cy="5036103"/>
        </p:xfrm>
        <a:graphic>
          <a:graphicData uri="http://schemas.openxmlformats.org/drawingml/2006/table">
            <a:tbl>
              <a:tblPr/>
              <a:tblGrid>
                <a:gridCol w="1451897"/>
                <a:gridCol w="1429311"/>
                <a:gridCol w="1429311"/>
                <a:gridCol w="888702"/>
                <a:gridCol w="805513"/>
                <a:gridCol w="1318113"/>
                <a:gridCol w="1318113"/>
              </a:tblGrid>
              <a:tr h="59868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Times New Roman"/>
                        </a:rPr>
                        <a:t>Наименование бассейна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Times New Roman"/>
                        </a:rPr>
                        <a:t>Длина, км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Times New Roman"/>
                        </a:rPr>
                        <a:t>Доля, %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Times New Roman"/>
                        </a:rPr>
                        <a:t>Суммарная длина рек бассейна, км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504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Times New Roman"/>
                        </a:rPr>
                        <a:t>главного водотока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Times New Roman"/>
                        </a:rPr>
                        <a:t>загрязнен-ной</a:t>
                      </a:r>
                      <a:r>
                        <a:rPr lang="ru-RU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Times New Roman"/>
                        </a:rPr>
                        <a:t>части 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Times New Roman"/>
                        </a:rPr>
                        <a:t>всего  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Times New Roman"/>
                        </a:rPr>
                        <a:t>загрязнен-ных</a:t>
                      </a:r>
                      <a:r>
                        <a:rPr lang="ru-RU" sz="17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endParaRPr lang="ru-RU" sz="17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Times New Roman"/>
                        </a:rPr>
                        <a:t>загрязнен-ных</a:t>
                      </a:r>
                      <a:r>
                        <a:rPr lang="ru-RU" sz="15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Times New Roman"/>
                        </a:rPr>
                        <a:t> стоками с отвалов</a:t>
                      </a:r>
                      <a:endParaRPr lang="ru-RU" sz="15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6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Times New Roman"/>
                        </a:rPr>
                        <a:t>Яйва 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Times New Roman"/>
                        </a:rPr>
                        <a:t>303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Times New Roman"/>
                        </a:rPr>
                        <a:t>138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Times New Roman"/>
                        </a:rPr>
                        <a:t>45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Times New Roman"/>
                        </a:rPr>
                        <a:t>4864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Times New Roman"/>
                        </a:rPr>
                        <a:t>417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Times New Roman"/>
                        </a:rPr>
                        <a:t>178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6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Times New Roman"/>
                        </a:rPr>
                        <a:t>Косьва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Times New Roman"/>
                        </a:rPr>
                        <a:t>307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Times New Roman"/>
                        </a:rPr>
                        <a:t>103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Times New Roman"/>
                        </a:rPr>
                        <a:t>33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Times New Roman"/>
                        </a:rPr>
                        <a:t>4404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Times New Roman"/>
                        </a:rPr>
                        <a:t>170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6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Times New Roman"/>
                        </a:rPr>
                        <a:t>Усьва (без Вильвы)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Times New Roman"/>
                        </a:rPr>
                        <a:t>272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Times New Roman"/>
                        </a:rPr>
                        <a:t>93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Times New Roman"/>
                        </a:rPr>
                        <a:t>34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Times New Roman"/>
                        </a:rPr>
                        <a:t>2237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Times New Roman"/>
                        </a:rPr>
                        <a:t>94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13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Times New Roman"/>
                        </a:rPr>
                        <a:t>Вильва (приток Усьвы)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Times New Roman"/>
                        </a:rPr>
                        <a:t>173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Times New Roman"/>
                        </a:rPr>
                        <a:t>35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Times New Roman"/>
                        </a:rPr>
                        <a:t>1851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Times New Roman"/>
                        </a:rPr>
                        <a:t>48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13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Times New Roman"/>
                        </a:rPr>
                        <a:t>Чусовая       (без Усьвы)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Times New Roman"/>
                        </a:rPr>
                        <a:t>307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Times New Roman"/>
                        </a:rPr>
                        <a:t>74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Times New Roman"/>
                        </a:rPr>
                        <a:t>7823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Times New Roman"/>
                        </a:rPr>
                        <a:t>88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Times New Roman"/>
                        </a:rPr>
                        <a:t>28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-27384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Доля загрязненных рек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Кизеловского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 угольного бассейна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b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938"/>
            <a:ext cx="9144000" cy="685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2"/>
          <p:cNvSpPr>
            <a:spLocks/>
          </p:cNvSpPr>
          <p:nvPr/>
        </p:nvSpPr>
        <p:spPr bwMode="auto">
          <a:xfrm>
            <a:off x="215900" y="549275"/>
            <a:ext cx="8820150" cy="633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838200" indent="-838200">
              <a:defRPr/>
            </a:pPr>
            <a:endParaRPr lang="ru-RU" sz="16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" name="Рисунок 3" descr="kub_fig_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772816"/>
            <a:ext cx="8041525" cy="2880320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67544" y="6531441"/>
            <a:ext cx="81369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 Полужирный"/>
                <a:cs typeface="Times New Roman" pitchFamily="18" charset="0"/>
              </a:rPr>
              <a:t>Ю.-Сахалинск, 26-28 июня</a:t>
            </a:r>
            <a:r>
              <a:rPr kumimoji="0" lang="ru-RU" sz="1600" b="1" i="0" u="none" cap="none" normalizeH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 Полужирный"/>
                <a:cs typeface="Times New Roman" pitchFamily="18" charset="0"/>
              </a:rPr>
              <a:t> 2017 г.</a:t>
            </a:r>
            <a:endParaRPr kumimoji="0" lang="ru-RU" sz="1600" b="0" i="0" u="non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4863643"/>
            <a:ext cx="91440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Деградированные земли у загрязненных родников вблизи слияния рек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Полуденный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Кизел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 и Вост.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Кизел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: а) родник 31; б) родник 29.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1500</TotalTime>
  <Words>1040</Words>
  <Application>Microsoft Office PowerPoint</Application>
  <PresentationFormat>Экран (4:3)</PresentationFormat>
  <Paragraphs>186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Пьянков</cp:lastModifiedBy>
  <cp:revision>219</cp:revision>
  <dcterms:created xsi:type="dcterms:W3CDTF">2009-02-19T05:39:58Z</dcterms:created>
  <dcterms:modified xsi:type="dcterms:W3CDTF">2017-06-25T21:50:36Z</dcterms:modified>
</cp:coreProperties>
</file>