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3" r:id="rId5"/>
    <p:sldId id="264" r:id="rId6"/>
    <p:sldId id="265" r:id="rId7"/>
    <p:sldId id="267" r:id="rId8"/>
    <p:sldId id="270" r:id="rId9"/>
    <p:sldId id="271" r:id="rId10"/>
    <p:sldId id="269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04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2297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формирования и прохождения весеннего половодья на реках водосбора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Воткинского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 (на примере 2014 г.)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87727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Пермь 2014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7052" y="4847006"/>
            <a:ext cx="288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Абдуллин Р.К.,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ПГНИУ</a:t>
            </a:r>
          </a:p>
        </p:txBody>
      </p:sp>
    </p:spTree>
    <p:extLst>
      <p:ext uri="{BB962C8B-B14F-4D97-AF65-F5344CB8AC3E}">
        <p14:creationId xmlns:p14="http://schemas.microsoft.com/office/powerpoint/2010/main" val="27575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4464496" cy="637798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8402"/>
            <a:ext cx="4536504" cy="6629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8519" y="81273"/>
            <a:ext cx="4278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снежного покрова по данным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US" sz="1600" b="1" dirty="0"/>
              <a:t>S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6110"/>
            <a:ext cx="3768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каналов 7-2-1)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7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306"/>
            <a:ext cx="5857884" cy="4357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3893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7484" y="6000768"/>
            <a:ext cx="319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Ледовый затор на р. Чусовая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(17.04.2014)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14290"/>
            <a:ext cx="3142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на р.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Язьва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Язьва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(10.05.2014)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377770" flipV="1">
            <a:off x="5977120" y="1692910"/>
            <a:ext cx="158164" cy="68609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2000240"/>
            <a:ext cx="182928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Зона затопления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85" y="793639"/>
            <a:ext cx="4652815" cy="6021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39"/>
            <a:ext cx="4670272" cy="6043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879" y="107340"/>
            <a:ext cx="4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затопления на р.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мая 2014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50" y="692696"/>
            <a:ext cx="375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Снимок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Landsat-8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каналов 6-5-4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61" y="692696"/>
            <a:ext cx="2769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Карта, полученная по снимку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2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0656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Избыток осадков в зимний период, снегозапас на основной части водосбора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значительно больше, чем в 2010-2013 гг.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Аномально раннее начало процесса снеготаяния и его неустойчивый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в результате изменчивости погодных условий, вследствие этого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половодье на всех реках края было многопиковым.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большинстве рек половодье было около и выше нормы вследствие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избыточного снегозапаса.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7952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Выводы об особенностях процессов формирования и прохождения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весеннего половодья в 2014 году: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156" y="3786190"/>
            <a:ext cx="8747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 результатам процесса моделирования снегонакопления можно заметить,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оценка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снегозапасов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произведена с большой достоверностью, достаточной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решения прикладных задач связанных с моделированием процессов снеготаяния.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 результатам процесса моделирования таяния снежного покрова можно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заметить, что расчеты произведены с большой достоверностью.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3.Для оперативного выявления зон затоплений на реках недостаточно использование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данных ДЗЗ только видимых, ИК и теплового диапазонов. Необходимо также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радиолокационных ДЗЗ и увеличение временного разрешения данных.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357562"/>
            <a:ext cx="613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Выводы о достоверности использованных методов: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1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торы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38" y="269140"/>
            <a:ext cx="4568258" cy="648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паводкоопасны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6129"/>
            <a:ext cx="4607373" cy="65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1539" y="8737"/>
            <a:ext cx="2701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Населенные пункты Пермского края, </a:t>
            </a:r>
          </a:p>
          <a:p>
            <a:pPr algn="ctr"/>
            <a:r>
              <a:rPr lang="ru-RU" sz="1200" b="1" dirty="0" smtClean="0"/>
              <a:t>подверженные риску затопления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6150114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Шихов</a:t>
            </a:r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А.Н.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</a:t>
            </a:r>
            <a:r>
              <a:rPr 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последствий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гидрометеорологических </a:t>
            </a:r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Уральского </a:t>
            </a:r>
            <a:r>
              <a:rPr 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Прикамья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канд. геогр. наук. Пермь, 2013. 216 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4674" y="8737"/>
            <a:ext cx="252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Места ежегодного образования</a:t>
            </a:r>
          </a:p>
          <a:p>
            <a:pPr algn="ctr"/>
            <a:r>
              <a:rPr lang="ru-RU" sz="1200" b="1" dirty="0"/>
              <a:t>л</a:t>
            </a:r>
            <a:r>
              <a:rPr lang="ru-RU" sz="1200" b="1" dirty="0" smtClean="0"/>
              <a:t>едовых заторов в Пермском крае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945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30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опасных гидрологических явлений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весеннего половодья в 2014 г.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336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опасных гидрологических явлений в 2014 году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максимального запаса воды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снежном покрове;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моделирование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снеготаяния;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мониторинг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схода снежного покрова на основе данных ДЗЗ низкого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развитием весеннего половодья и ледовой обстановкой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реках с использованием данных ДЗЗ среднего пространственного разрешения.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" y="2787693"/>
            <a:ext cx="2811693" cy="3973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35" y="2667196"/>
            <a:ext cx="2891293" cy="4085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40" y="3429607"/>
            <a:ext cx="3505660" cy="27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" y="3255888"/>
            <a:ext cx="4555936" cy="3520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37" y="3282927"/>
            <a:ext cx="4520941" cy="3493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7215" y="2548431"/>
            <a:ext cx="57243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снегозапас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полученный по прогнозным данным модели погоды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WRF/ARW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полученный по данным об осадках на сети метеостанций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7215" y="328709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30.11.2013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2870" y="3316444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28.02.2014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08720"/>
            <a:ext cx="908562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максимального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снегозапаса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маршрутных снегомерных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о суммах осадков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метеостанциями;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прогнозных данных об осадках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мезомасштабным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7781" y="1850"/>
            <a:ext cx="4272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максимального запаса воды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снежном покрове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7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58249"/>
              </p:ext>
            </p:extLst>
          </p:nvPr>
        </p:nvGraphicFramePr>
        <p:xfrm>
          <a:off x="1475656" y="2852937"/>
          <a:ext cx="6336706" cy="4005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107"/>
                <a:gridCol w="1055746"/>
                <a:gridCol w="983588"/>
                <a:gridCol w="1055746"/>
                <a:gridCol w="1010519"/>
              </a:tblGrid>
              <a:tr h="312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растительности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Лес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метеостанций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 расчета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данным об осадках на метеостанциях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прогнозным данным об осадках модели </a:t>
                      </a:r>
                      <a:r>
                        <a:rPr lang="en-US" sz="1600" dirty="0">
                          <a:effectLst/>
                        </a:rPr>
                        <a:t>WRF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ARW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данным об осадках на метеостанциях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 прогнозным данным об осадках модели </a:t>
                      </a:r>
                      <a:r>
                        <a:rPr lang="en-US" sz="1600" dirty="0">
                          <a:effectLst/>
                        </a:rPr>
                        <a:t>WRF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en-US" sz="1600" dirty="0">
                          <a:effectLst/>
                        </a:rPr>
                        <a:t>ARW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Среднеквадратическая ошибка (СКО)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35,83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СКО от среднего значения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99792" y="2204864"/>
            <a:ext cx="39604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Сравнение методов расчета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снегозапасов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28.02.2014 г.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4467" y="47476"/>
            <a:ext cx="445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среднеквадратической ошибки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33807" y="366044"/>
                <a:ext cx="2093265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7" y="366044"/>
                <a:ext cx="2093265" cy="11699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87824" y="409085"/>
            <a:ext cx="55068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число метеостанций, на которых проводились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 воды в снеге,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фактического снегозапаса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снегосъемок),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расчетного снегозапаса.</a:t>
            </a:r>
          </a:p>
        </p:txBody>
      </p:sp>
    </p:spTree>
    <p:extLst>
      <p:ext uri="{BB962C8B-B14F-4D97-AF65-F5344CB8AC3E}">
        <p14:creationId xmlns:p14="http://schemas.microsoft.com/office/powerpoint/2010/main" val="209041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481" y="116632"/>
            <a:ext cx="464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процесса снеготаяния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6937157" cy="5360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3" y="549907"/>
            <a:ext cx="21615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данные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снеготаяния: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модель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водосбора;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типизации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растительного 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снежном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покрове;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данные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34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ДЗЗ низкого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заснеженности.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363887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ЦМР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1117666"/>
            <a:ext cx="3016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Карта типизации растительного</a:t>
            </a:r>
          </a:p>
          <a:p>
            <a:pPr algn="ctr"/>
            <a:r>
              <a:rPr lang="ru-RU" sz="1600" b="1" dirty="0" smtClean="0"/>
              <a:t>покрова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5101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566"/>
            <a:ext cx="8711267" cy="6731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8891" y="21058"/>
            <a:ext cx="509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процесса снеготаяния весной 2014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3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238"/>
            <a:ext cx="811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достоверности результатов моделирования процесса снеготаяния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06453"/>
              </p:ext>
            </p:extLst>
          </p:nvPr>
        </p:nvGraphicFramePr>
        <p:xfrm>
          <a:off x="971601" y="1340769"/>
          <a:ext cx="7416823" cy="457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344"/>
                <a:gridCol w="638934"/>
                <a:gridCol w="638934"/>
                <a:gridCol w="638934"/>
                <a:gridCol w="638934"/>
                <a:gridCol w="638934"/>
                <a:gridCol w="638934"/>
                <a:gridCol w="638934"/>
                <a:gridCol w="638934"/>
                <a:gridCol w="728911"/>
                <a:gridCol w="864096"/>
              </a:tblGrid>
              <a:tr h="5040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12.04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16.04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17.04</a:t>
                      </a:r>
                      <a:r>
                        <a:rPr lang="en-US" sz="1400">
                          <a:effectLst/>
                        </a:rPr>
                        <a:t>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20.04.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22.04.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30.04.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02.05.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05.05.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10.05.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Доля территории водосбора, </a:t>
                      </a:r>
                      <a:r>
                        <a:rPr lang="ru-RU" sz="1400" dirty="0">
                          <a:effectLst/>
                        </a:rPr>
                        <a:t>свободная от облачности, </a:t>
                      </a:r>
                      <a:r>
                        <a:rPr lang="ru-RU" sz="1400" baseline="0" dirty="0" smtClean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51,5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405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Площадь снежного покрова,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86,3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75,2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9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Расчет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8118" y="692696"/>
            <a:ext cx="5856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Сопоставление фактической и расчетной заснеженности территории </a:t>
            </a:r>
            <a:endParaRPr kumimoji="0" lang="en-US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водосбора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Воткинского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водохранилища весной 2014 г.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пост_расч_и_факт_0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84976" cy="66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379" y="25622"/>
            <a:ext cx="6453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фактической (А) и расчетной (Б) заснеженности на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водосборе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Воткинского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водохранилища (данные за 05.05.2014)</a:t>
            </a:r>
          </a:p>
        </p:txBody>
      </p:sp>
    </p:spTree>
    <p:extLst>
      <p:ext uri="{BB962C8B-B14F-4D97-AF65-F5344CB8AC3E}">
        <p14:creationId xmlns:p14="http://schemas.microsoft.com/office/powerpoint/2010/main" val="3644521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730</Words>
  <Application>Microsoft Office PowerPoint</Application>
  <PresentationFormat>Экран (4:3)</PresentationFormat>
  <Paragraphs>163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Мониторинг формирования и прохождения весеннего половодья на реках водосбора Воткинского водохранилища (на примере 2014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123</cp:revision>
  <dcterms:created xsi:type="dcterms:W3CDTF">2014-05-14T03:24:55Z</dcterms:created>
  <dcterms:modified xsi:type="dcterms:W3CDTF">2014-11-20T07:00:02Z</dcterms:modified>
</cp:coreProperties>
</file>