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73" r:id="rId4"/>
    <p:sldId id="275" r:id="rId5"/>
    <p:sldId id="281" r:id="rId6"/>
    <p:sldId id="276" r:id="rId7"/>
    <p:sldId id="257" r:id="rId8"/>
    <p:sldId id="259" r:id="rId9"/>
    <p:sldId id="265" r:id="rId10"/>
    <p:sldId id="280" r:id="rId11"/>
    <p:sldId id="267" r:id="rId12"/>
    <p:sldId id="270" r:id="rId13"/>
    <p:sldId id="274" r:id="rId14"/>
    <p:sldId id="258" r:id="rId15"/>
    <p:sldId id="269" r:id="rId16"/>
    <p:sldId id="266" r:id="rId17"/>
    <p:sldId id="278" r:id="rId18"/>
    <p:sldId id="279" r:id="rId19"/>
    <p:sldId id="268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0681" autoAdjust="0"/>
  </p:normalViewPr>
  <p:slideViewPr>
    <p:cSldViewPr snapToGrid="0">
      <p:cViewPr>
        <p:scale>
          <a:sx n="64" d="100"/>
          <a:sy n="64" d="100"/>
        </p:scale>
        <p:origin x="-894" y="-72"/>
      </p:cViewPr>
      <p:guideLst>
        <p:guide orient="horz" pos="756"/>
        <p:guide pos="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981C8-D741-49FE-8368-31C8660C7FE2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27B3-5842-4C7D-87D4-84FEAE64F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путь к </a:t>
            </a:r>
            <a:r>
              <a:rPr lang="ru-RU" dirty="0" err="1" smtClean="0"/>
              <a:t>гис</a:t>
            </a:r>
            <a:r>
              <a:rPr lang="ru-RU" dirty="0" smtClean="0"/>
              <a:t> + описание </a:t>
            </a:r>
            <a:r>
              <a:rPr lang="ru-RU" dirty="0" err="1" smtClean="0"/>
              <a:t>гис</a:t>
            </a:r>
            <a:endParaRPr lang="ru-RU" dirty="0" smtClean="0"/>
          </a:p>
          <a:p>
            <a:r>
              <a:rPr lang="ru-RU" dirty="0" smtClean="0"/>
              <a:t>Глобусы</a:t>
            </a:r>
          </a:p>
          <a:p>
            <a:r>
              <a:rPr lang="ru-RU" dirty="0" smtClean="0"/>
              <a:t>Полеты над городом</a:t>
            </a:r>
          </a:p>
          <a:p>
            <a:r>
              <a:rPr lang="ru-RU" dirty="0" smtClean="0"/>
              <a:t>Атласы</a:t>
            </a:r>
          </a:p>
          <a:p>
            <a:r>
              <a:rPr lang="ru-RU" dirty="0" smtClean="0"/>
              <a:t>Компьютеры</a:t>
            </a:r>
          </a:p>
          <a:p>
            <a:r>
              <a:rPr lang="ru-RU" dirty="0" smtClean="0"/>
              <a:t>Рисование</a:t>
            </a:r>
          </a:p>
          <a:p>
            <a:r>
              <a:rPr lang="ru-RU" dirty="0" err="1" smtClean="0"/>
              <a:t>Веб-дизайн</a:t>
            </a:r>
            <a:endParaRPr lang="ru-RU" dirty="0" smtClean="0"/>
          </a:p>
          <a:p>
            <a:r>
              <a:rPr lang="ru-RU" dirty="0" smtClean="0"/>
              <a:t>Оформление карт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27B3-5842-4C7D-87D4-84FEAE64F54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27B3-5842-4C7D-87D4-84FEAE64F54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исследования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27B3-5842-4C7D-87D4-84FEAE64F54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 достижения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27B3-5842-4C7D-87D4-84FEAE64F54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уточнить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27B3-5842-4C7D-87D4-84FEAE64F54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Сотрудничество + карта с университетами</a:t>
            </a:r>
            <a:r>
              <a:rPr lang="ru-RU" baseline="0" dirty="0" smtClean="0"/>
              <a:t> с </a:t>
            </a:r>
            <a:r>
              <a:rPr lang="ru-RU" baseline="0" dirty="0" err="1" smtClean="0"/>
              <a:t>гИС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27B3-5842-4C7D-87D4-84FEAE64F54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Дополнить список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27B3-5842-4C7D-87D4-84FEAE64F54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Участия студентов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27B3-5842-4C7D-87D4-84FEAE64F54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960" y="12185"/>
            <a:ext cx="11878080" cy="68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764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386C7-1A6A-4C0A-AFD2-DEC88ABDBF74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BCD84-84B9-420B-97C3-9AFFC267F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23353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4EBF6-E121-48FA-9E00-5E4314CF8240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8B3A9-4720-4970-98D0-5DED622FC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20165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1829" y="6369050"/>
            <a:ext cx="38450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dirty="0" smtClean="0">
                <a:solidFill>
                  <a:srgbClr val="7F7F7F"/>
                </a:solidFill>
              </a:rPr>
              <a:t>Кафедра</a:t>
            </a:r>
            <a:r>
              <a:rPr lang="ru-RU" altLang="ru-RU" sz="1600" baseline="0" dirty="0" smtClean="0">
                <a:solidFill>
                  <a:srgbClr val="7F7F7F"/>
                </a:solidFill>
              </a:rPr>
              <a:t> картографии и </a:t>
            </a:r>
            <a:r>
              <a:rPr lang="ru-RU" altLang="ru-RU" sz="1600" baseline="0" dirty="0" err="1" smtClean="0">
                <a:solidFill>
                  <a:srgbClr val="7F7F7F"/>
                </a:solidFill>
              </a:rPr>
              <a:t>геоинформатики</a:t>
            </a:r>
            <a:endParaRPr lang="ru-RU" altLang="ru-RU" sz="1600" dirty="0" smtClean="0">
              <a:solidFill>
                <a:srgbClr val="7F7F7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61449" y="6369050"/>
            <a:ext cx="263465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dirty="0" smtClean="0">
                <a:solidFill>
                  <a:srgbClr val="7F7F7F"/>
                </a:solidFill>
              </a:rPr>
              <a:t>г. Пермь, ул. </a:t>
            </a:r>
            <a:r>
              <a:rPr lang="ru-RU" altLang="ru-RU" sz="1600" dirty="0" err="1" smtClean="0">
                <a:solidFill>
                  <a:srgbClr val="7F7F7F"/>
                </a:solidFill>
              </a:rPr>
              <a:t>Букирева</a:t>
            </a:r>
            <a:r>
              <a:rPr lang="ru-RU" altLang="ru-RU" sz="1600" dirty="0" smtClean="0">
                <a:solidFill>
                  <a:srgbClr val="7F7F7F"/>
                </a:solidFill>
              </a:rPr>
              <a:t>, 15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70675" y="6369050"/>
            <a:ext cx="5216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dirty="0" smtClean="0">
                <a:solidFill>
                  <a:srgbClr val="7F7F7F"/>
                </a:solidFill>
              </a:rPr>
              <a:t>тел.</a:t>
            </a:r>
            <a:r>
              <a:rPr lang="en-US" altLang="ru-RU" sz="1600" dirty="0" smtClean="0">
                <a:solidFill>
                  <a:srgbClr val="7F7F7F"/>
                </a:solidFill>
              </a:rPr>
              <a:t>:</a:t>
            </a:r>
            <a:r>
              <a:rPr lang="ru-RU" altLang="ru-RU" sz="1600" dirty="0" smtClean="0">
                <a:solidFill>
                  <a:srgbClr val="7F7F7F"/>
                </a:solidFill>
              </a:rPr>
              <a:t> (342) 2396-734</a:t>
            </a:r>
            <a:r>
              <a:rPr lang="en-US" altLang="ru-RU" sz="1600" dirty="0" smtClean="0">
                <a:solidFill>
                  <a:srgbClr val="7F7F7F"/>
                </a:solidFill>
              </a:rPr>
              <a:t>	  e-mail:</a:t>
            </a:r>
            <a:r>
              <a:rPr lang="ru-RU" altLang="ru-RU" sz="1600" dirty="0" smtClean="0">
                <a:solidFill>
                  <a:srgbClr val="7F7F7F"/>
                </a:solidFill>
              </a:rPr>
              <a:t> gis@psu.ru</a:t>
            </a:r>
            <a:r>
              <a:rPr lang="en-US" altLang="ru-RU" sz="1600" dirty="0" smtClean="0">
                <a:solidFill>
                  <a:srgbClr val="7F7F7F"/>
                </a:solidFill>
              </a:rPr>
              <a:t>	</a:t>
            </a:r>
            <a:r>
              <a:rPr lang="ru-RU" altLang="ru-RU" sz="1600" dirty="0" smtClean="0">
                <a:solidFill>
                  <a:srgbClr val="7F7F7F"/>
                </a:solidFill>
              </a:rPr>
              <a:t> www.gis.psu.ru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774" y="823722"/>
            <a:ext cx="11542426" cy="690285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5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774" y="1514007"/>
            <a:ext cx="11542426" cy="466295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0022" y="-11494"/>
            <a:ext cx="8571978" cy="7287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830" y="91320"/>
            <a:ext cx="3175108" cy="68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0426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CCCE-58C3-490D-990C-0E2D768FBE7F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8595-DF61-45FA-94A4-028EE3DDC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26814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7F4C-CDDC-45E8-A320-7FA5134B03F9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8A26-3B25-4455-8663-878462BC9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013863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9F45-E496-4E17-8551-F8EADB42C75B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738CD-6EEB-40C3-A3A0-D6798E04E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9929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1F0D-9D2C-495E-9C16-6AB1EE3DEE5A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FAB2-56EE-4F6C-8DD4-123EB3C80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94631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02AF-A7A7-4882-B257-D25948E1C118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24BA2-D09F-4E35-9890-39C1E984F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96887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B9AD-58FF-46DD-8694-AFACF6C4FD39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E2C5-077A-41D2-8537-C3B91DF12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82915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9CF7-26CE-4865-B03D-D30B1EF68FB9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95CB1-B619-47FB-B98F-F1D174E21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0334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1416E0-717C-4E04-93AC-9D898630B17B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951533-1BA5-4FD9-B3E6-4B4EC4821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gif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524" y="595122"/>
            <a:ext cx="11542426" cy="69028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Оснащенность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8516" y="890588"/>
            <a:ext cx="3160096" cy="369332"/>
          </a:xfrm>
          <a:prstGeom prst="rect">
            <a:avLst/>
          </a:prstGeom>
          <a:ln w="28575">
            <a:prstDash val="lgDashDotDot"/>
          </a:ln>
          <a:effectLst>
            <a:softEdge rad="63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Специализированные классы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70998" y="2337253"/>
            <a:ext cx="1678675" cy="923330"/>
          </a:xfrm>
          <a:prstGeom prst="rect">
            <a:avLst/>
          </a:prstGeom>
          <a:ln w="28575">
            <a:prstDash val="lgDashDotDot"/>
          </a:ln>
          <a:effectLst>
            <a:softEdge rad="63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Современное программное обеспечение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0209" y="890588"/>
            <a:ext cx="3161691" cy="923330"/>
          </a:xfrm>
          <a:prstGeom prst="rect">
            <a:avLst/>
          </a:prstGeom>
          <a:ln w="28575">
            <a:prstDash val="lgDashDotDot"/>
          </a:ln>
          <a:effectLst>
            <a:softEdge rad="63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Актуальные  пространственные данные для практических работ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17205" y="2276900"/>
            <a:ext cx="1647439" cy="646331"/>
          </a:xfrm>
          <a:prstGeom prst="rect">
            <a:avLst/>
          </a:prstGeom>
          <a:ln w="28575">
            <a:prstDash val="lgDashDotDot"/>
          </a:ln>
          <a:effectLst>
            <a:softEdge rad="63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Современная</a:t>
            </a:r>
          </a:p>
          <a:p>
            <a:r>
              <a:rPr lang="ru-RU" b="1" dirty="0" smtClean="0"/>
              <a:t>библиография</a:t>
            </a:r>
            <a:endParaRPr lang="ru-RU" b="1" dirty="0"/>
          </a:p>
        </p:txBody>
      </p:sp>
      <p:pic>
        <p:nvPicPr>
          <p:cNvPr id="16386" name="Picture 2" descr="http://www.gis.psu.ru/old/pics/0236/PIC_003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061" y="1314734"/>
            <a:ext cx="3149039" cy="2247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7" name="Picture 3" descr="D:\Мои изображения\переделанные\DSC_02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" y="3726122"/>
            <a:ext cx="2787130" cy="1531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9" name="Picture 5" descr="C:\Users\Мария\YandexDisk\Скриншоты\2015-02-20 16-14-15 Скриншот экрана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84394" y="4817657"/>
            <a:ext cx="2402006" cy="1446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29803" y="3288525"/>
            <a:ext cx="25010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ArcGIS</a:t>
            </a:r>
            <a:r>
              <a:rPr lang="en-US" b="1" dirty="0" smtClean="0"/>
              <a:t> 10.1</a:t>
            </a:r>
            <a:r>
              <a:rPr lang="ru-RU" b="1" dirty="0" smtClean="0"/>
              <a:t>,</a:t>
            </a:r>
            <a:endParaRPr lang="en-US" b="1" dirty="0" smtClean="0"/>
          </a:p>
          <a:p>
            <a:pPr algn="ctr"/>
            <a:r>
              <a:rPr lang="en-US" b="1" dirty="0" smtClean="0"/>
              <a:t>MapInfo 10.5</a:t>
            </a:r>
            <a:r>
              <a:rPr lang="ru-RU" b="1" dirty="0" smtClean="0"/>
              <a:t>,</a:t>
            </a:r>
            <a:endParaRPr lang="en-US" b="1" dirty="0" smtClean="0"/>
          </a:p>
          <a:p>
            <a:pPr algn="ctr"/>
            <a:r>
              <a:rPr lang="en-US" b="1" dirty="0" err="1" smtClean="0"/>
              <a:t>EasyTrase</a:t>
            </a:r>
            <a:r>
              <a:rPr lang="en-US" b="1" dirty="0" smtClean="0"/>
              <a:t> 7.99</a:t>
            </a:r>
            <a:r>
              <a:rPr lang="ru-RU" b="1" dirty="0" smtClean="0"/>
              <a:t>,</a:t>
            </a:r>
            <a:endParaRPr lang="en-US" b="1" dirty="0" smtClean="0"/>
          </a:p>
          <a:p>
            <a:pPr algn="ctr"/>
            <a:r>
              <a:rPr lang="en-US" b="1" dirty="0" err="1" smtClean="0"/>
              <a:t>Scanex</a:t>
            </a:r>
            <a:r>
              <a:rPr lang="en-US" b="1" dirty="0" smtClean="0"/>
              <a:t> Image Processor</a:t>
            </a:r>
            <a:r>
              <a:rPr lang="ru-RU" b="1" dirty="0" smtClean="0"/>
              <a:t>,</a:t>
            </a:r>
          </a:p>
          <a:p>
            <a:pPr algn="ctr"/>
            <a:r>
              <a:rPr lang="ru-RU" b="1" dirty="0" smtClean="0"/>
              <a:t>ГИС -панорама</a:t>
            </a:r>
            <a:endParaRPr lang="en-US" b="1" dirty="0" smtClean="0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02773" y="4516345"/>
            <a:ext cx="3174527" cy="1820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93" name="Picture 9" descr="J:\DCIM\102D3000\DSC_0216.JPG"/>
          <p:cNvPicPr>
            <a:picLocks noChangeAspect="1" noChangeArrowheads="1"/>
          </p:cNvPicPr>
          <p:nvPr/>
        </p:nvPicPr>
        <p:blipFill>
          <a:blip r:embed="rId6" cstate="screen">
            <a:lum bright="10000" contrast="10000"/>
          </a:blip>
          <a:srcRect/>
          <a:stretch>
            <a:fillRect/>
          </a:stretch>
        </p:blipFill>
        <p:spPr bwMode="auto">
          <a:xfrm rot="5400000">
            <a:off x="8813430" y="3537096"/>
            <a:ext cx="3404338" cy="2279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Мария\Downloads\2015-0317-Photo\2015-0317-Photo\_Алиса-СК\2011-1219-АлисаСК-1.jpg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693598" y="2478074"/>
            <a:ext cx="1450152" cy="1941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Мария\Downloads\2015-0317-Photo\2015-0317-Photo\_Унискан-24\2011-0902-Унискан-24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35378" y="1981200"/>
            <a:ext cx="1422871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429500" y="3867150"/>
            <a:ext cx="163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УниСкан</a:t>
            </a:r>
            <a:r>
              <a:rPr lang="ru-RU" b="1" dirty="0" smtClean="0"/>
              <a:t> -24»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2150" y="2095500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Алиса-СК</a:t>
            </a:r>
            <a:r>
              <a:rPr lang="ru-RU" b="1" dirty="0" smtClean="0"/>
              <a:t>»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078" y="777922"/>
            <a:ext cx="3825922" cy="65509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Практики студентов</a:t>
            </a:r>
            <a:br>
              <a:rPr lang="ru-RU" sz="2800" dirty="0" smtClean="0"/>
            </a:br>
            <a:r>
              <a:rPr lang="ru-RU" sz="2000" dirty="0" smtClean="0"/>
              <a:t>(общегеографические)</a:t>
            </a:r>
            <a:endParaRPr lang="ru-RU" sz="2000" dirty="0"/>
          </a:p>
        </p:txBody>
      </p:sp>
      <p:pic>
        <p:nvPicPr>
          <p:cNvPr id="7172" name="Picture 4" descr="http://cs618023.vk.me/v618023204/c97b/9PLiMQKk91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20322" y="1510784"/>
            <a:ext cx="3154362" cy="4736170"/>
          </a:xfrm>
          <a:prstGeom prst="rect">
            <a:avLst/>
          </a:prstGeom>
          <a:noFill/>
        </p:spPr>
      </p:pic>
      <p:pic>
        <p:nvPicPr>
          <p:cNvPr id="7174" name="Picture 6" descr="http://cs618728.vk.me/v618728152/181aa/YiR_Rej2Y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3082" y="1542201"/>
            <a:ext cx="7588155" cy="469483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981700" y="5864352"/>
            <a:ext cx="2051723" cy="384048"/>
          </a:xfrm>
          <a:prstGeom prst="rect">
            <a:avLst/>
          </a:prstGeom>
          <a:ln w="28575">
            <a:prstDash val="lgDash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УНБ Предуралье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302769" y="5850704"/>
            <a:ext cx="1220758" cy="384048"/>
          </a:xfrm>
          <a:prstGeom prst="rect">
            <a:avLst/>
          </a:prstGeom>
          <a:ln w="28575">
            <a:prstDash val="lgDash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г. Москва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ГИС-центр\Мероприятия\16-10-2014_17-22-19\aUPvZIV38E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15701" y="4271749"/>
            <a:ext cx="4208059" cy="2129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D:\ГИС-центр\Мероприятия\16-10-2014_17-22-19\8bBrW0b_6K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6550" y="986353"/>
            <a:ext cx="4355718" cy="3266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 descr="D:\ГИС-центр\Мероприятия\16-10-2014_17-22-19\MT3BmV45bw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902050" y="2110233"/>
            <a:ext cx="2775045" cy="2081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475063" y="6030048"/>
            <a:ext cx="1648700" cy="369332"/>
          </a:xfrm>
          <a:prstGeom prst="rect">
            <a:avLst/>
          </a:prstGeom>
          <a:ln w="28575">
            <a:prstDash val="lgDashDot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г. Владивосток</a:t>
            </a:r>
            <a:endParaRPr lang="ru-RU" b="1" dirty="0"/>
          </a:p>
        </p:txBody>
      </p:sp>
      <p:pic>
        <p:nvPicPr>
          <p:cNvPr id="12" name="Picture 7" descr="D:\ГИС-центр\Мероприятия\16-10-2014_17-22-19\tVKhrlmg1n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4688" y="4257204"/>
            <a:ext cx="4351777" cy="21299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200" y="3962400"/>
            <a:ext cx="4462820" cy="369332"/>
          </a:xfrm>
          <a:prstGeom prst="rect">
            <a:avLst/>
          </a:prstGeom>
          <a:ln w="28575">
            <a:prstDash val="lgDashDot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Озеро Байкал, </a:t>
            </a:r>
            <a:r>
              <a:rPr lang="ru-RU" b="1" dirty="0" err="1" smtClean="0"/>
              <a:t>Баргузинский</a:t>
            </a:r>
            <a:r>
              <a:rPr lang="ru-RU" b="1" dirty="0" smtClean="0"/>
              <a:t> заповедник</a:t>
            </a:r>
            <a:endParaRPr lang="ru-RU" b="1" dirty="0"/>
          </a:p>
        </p:txBody>
      </p:sp>
      <p:pic>
        <p:nvPicPr>
          <p:cNvPr id="13" name="Picture 6" descr="D:\ГИС-центр\Мероприятия\16-10-2014_17-22-19\wiXVhnhE2iU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426891" y="1629385"/>
            <a:ext cx="1712819" cy="2560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829550" y="1581150"/>
            <a:ext cx="2743200" cy="646331"/>
          </a:xfrm>
          <a:prstGeom prst="rect">
            <a:avLst/>
          </a:prstGeom>
          <a:ln w="28575">
            <a:prstDash val="lgDashDot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«НПП «</a:t>
            </a:r>
            <a:r>
              <a:rPr lang="ru-RU" b="1" dirty="0" err="1" smtClean="0"/>
              <a:t>Сибгеокарта</a:t>
            </a:r>
            <a:r>
              <a:rPr lang="ru-RU" b="1" dirty="0" smtClean="0"/>
              <a:t>» </a:t>
            </a:r>
          </a:p>
          <a:p>
            <a:r>
              <a:rPr lang="ru-RU" b="1" dirty="0" smtClean="0"/>
              <a:t>г. Нижневартовск</a:t>
            </a:r>
            <a:endParaRPr lang="ru-RU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8366078" y="723330"/>
            <a:ext cx="3825922" cy="655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Практики студентов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(производственные)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8498" y="933450"/>
            <a:ext cx="3339152" cy="5429250"/>
          </a:xfrm>
          <a:prstGeom prst="rect">
            <a:avLst/>
          </a:prstGeom>
          <a:ln w="28575">
            <a:prstDash val="lgDashDot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73050"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b="1" dirty="0" smtClean="0"/>
              <a:t>Главное  управление по делам ГО и ЧС Пермского края (Пермь)</a:t>
            </a:r>
            <a:r>
              <a:rPr lang="en-US" b="1" dirty="0" smtClean="0"/>
              <a:t>;</a:t>
            </a:r>
            <a:endParaRPr lang="ru-RU" b="1" dirty="0" smtClean="0"/>
          </a:p>
          <a:p>
            <a:pPr indent="273050"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b="1" dirty="0" smtClean="0"/>
              <a:t>ФГБУ «Заповедное </a:t>
            </a:r>
            <a:r>
              <a:rPr lang="ru-RU" b="1" dirty="0" err="1" smtClean="0"/>
              <a:t>Подлеморье</a:t>
            </a:r>
            <a:r>
              <a:rPr lang="ru-RU" b="1" dirty="0" smtClean="0"/>
              <a:t>», Забайкальский национальный парк (Усть-Баргузин)</a:t>
            </a:r>
            <a:r>
              <a:rPr lang="en-US" b="1" dirty="0" smtClean="0"/>
              <a:t>;</a:t>
            </a:r>
            <a:endParaRPr lang="ru-RU" b="1" dirty="0" smtClean="0"/>
          </a:p>
          <a:p>
            <a:pPr indent="273050"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b="1" dirty="0" smtClean="0"/>
              <a:t>Тихоокеанский институт географии ДВО РАН (Владивосток)</a:t>
            </a:r>
            <a:r>
              <a:rPr lang="en-US" b="1" dirty="0" smtClean="0"/>
              <a:t>;</a:t>
            </a:r>
            <a:endParaRPr lang="ru-RU" b="1" dirty="0" smtClean="0"/>
          </a:p>
          <a:p>
            <a:pPr indent="273050"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b="1" dirty="0" smtClean="0"/>
              <a:t>ИГ им. В.Б. </a:t>
            </a:r>
            <a:r>
              <a:rPr lang="ru-RU" b="1" dirty="0" err="1" smtClean="0"/>
              <a:t>Сочава</a:t>
            </a:r>
            <a:r>
              <a:rPr lang="ru-RU" b="1" dirty="0" smtClean="0"/>
              <a:t> СО РАН (Иркутск)</a:t>
            </a:r>
            <a:r>
              <a:rPr lang="en-US" b="1" dirty="0" smtClean="0"/>
              <a:t>;</a:t>
            </a:r>
            <a:endParaRPr lang="ru-RU" b="1" dirty="0" smtClean="0"/>
          </a:p>
          <a:p>
            <a:pPr indent="273050"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b="1" dirty="0" smtClean="0"/>
              <a:t>ООО "</a:t>
            </a:r>
            <a:r>
              <a:rPr lang="ru-RU" b="1" dirty="0" err="1" smtClean="0"/>
              <a:t>ЕАЕ-Консалт</a:t>
            </a:r>
            <a:r>
              <a:rPr lang="ru-RU" b="1" dirty="0" smtClean="0"/>
              <a:t>“(Пермь)</a:t>
            </a:r>
            <a:r>
              <a:rPr lang="en-US" b="1" dirty="0" smtClean="0"/>
              <a:t>;</a:t>
            </a:r>
          </a:p>
          <a:p>
            <a:pPr indent="273050"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b="1" dirty="0" smtClean="0"/>
              <a:t>ООО "</a:t>
            </a:r>
            <a:r>
              <a:rPr lang="ru-RU" b="1" dirty="0" err="1" smtClean="0"/>
              <a:t>Мастер-СВ</a:t>
            </a:r>
            <a:r>
              <a:rPr lang="ru-RU" b="1" dirty="0" smtClean="0"/>
              <a:t>“(Пермь)</a:t>
            </a:r>
            <a:r>
              <a:rPr lang="en-US" b="1" dirty="0" smtClean="0"/>
              <a:t>;</a:t>
            </a:r>
          </a:p>
          <a:p>
            <a:pPr indent="273050"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b="1" dirty="0" smtClean="0"/>
              <a:t>ФГБУ "Сочинский национальный парк</a:t>
            </a:r>
            <a:r>
              <a:rPr lang="en-US" b="1" dirty="0" smtClean="0"/>
              <a:t>”</a:t>
            </a:r>
            <a:r>
              <a:rPr lang="ru-RU" b="1" dirty="0" smtClean="0"/>
              <a:t>(Сочи)</a:t>
            </a:r>
            <a:r>
              <a:rPr lang="en-US" b="1" dirty="0" smtClean="0"/>
              <a:t>;</a:t>
            </a:r>
            <a:endParaRPr lang="ru-RU" b="1" dirty="0" smtClean="0"/>
          </a:p>
          <a:p>
            <a:pPr indent="273050"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b="1" dirty="0" smtClean="0"/>
              <a:t>"</a:t>
            </a:r>
            <a:r>
              <a:rPr lang="ru-RU" b="1" dirty="0" err="1" smtClean="0"/>
              <a:t>Эр-Телеком</a:t>
            </a:r>
            <a:r>
              <a:rPr lang="ru-RU" b="1" dirty="0" smtClean="0"/>
              <a:t> Холдинг«(Пермь)</a:t>
            </a:r>
            <a:r>
              <a:rPr lang="en-US" b="1" dirty="0" smtClean="0"/>
              <a:t>;</a:t>
            </a:r>
            <a:endParaRPr lang="ru-RU" b="1" dirty="0" smtClean="0"/>
          </a:p>
          <a:p>
            <a:pPr indent="273050"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b="1" dirty="0" smtClean="0"/>
              <a:t>ЗАО "Прогноз» (Пермь</a:t>
            </a:r>
            <a:r>
              <a:rPr lang="en-US" b="1" dirty="0" smtClean="0"/>
              <a:t>).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87" y="769131"/>
            <a:ext cx="11542426" cy="690285"/>
          </a:xfrm>
        </p:spPr>
        <p:txBody>
          <a:bodyPr/>
          <a:lstStyle/>
          <a:p>
            <a:r>
              <a:rPr lang="ru-RU" dirty="0" smtClean="0"/>
              <a:t>Сотрудничество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108768" y="2367258"/>
            <a:ext cx="1774845" cy="369332"/>
          </a:xfrm>
          <a:prstGeom prst="rect">
            <a:avLst/>
          </a:prstGeom>
          <a:ln w="28575">
            <a:prstDash val="lgDashDot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Поставщики ПО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7224" y="1364786"/>
            <a:ext cx="1992084" cy="369332"/>
          </a:xfrm>
          <a:prstGeom prst="rect">
            <a:avLst/>
          </a:prstGeom>
          <a:ln w="28575">
            <a:prstDash val="lgDashDot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Институты и ВУЗы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61400" y="1404706"/>
            <a:ext cx="2807115" cy="369332"/>
          </a:xfrm>
          <a:prstGeom prst="rect">
            <a:avLst/>
          </a:prstGeom>
          <a:ln w="28575">
            <a:prstDash val="lgDashDot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Сообщества и ассоциации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4716" y="1909891"/>
            <a:ext cx="8052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buFont typeface="Wingdings" pitchFamily="2" charset="2"/>
              <a:buChar char="§"/>
            </a:pPr>
            <a:r>
              <a:rPr lang="ru-RU" sz="2000" b="1" dirty="0" smtClean="0"/>
              <a:t>Московский государственный университет им. Ломоносова</a:t>
            </a:r>
            <a:r>
              <a:rPr lang="en-US" sz="2000" b="1" dirty="0" smtClean="0"/>
              <a:t>;</a:t>
            </a:r>
            <a:endParaRPr lang="ru-RU" sz="2000" b="1" dirty="0" smtClean="0"/>
          </a:p>
          <a:p>
            <a:pPr indent="177800">
              <a:buFont typeface="Wingdings" pitchFamily="2" charset="2"/>
              <a:buChar char="§"/>
            </a:pPr>
            <a:r>
              <a:rPr lang="ru-RU" sz="2000" b="1" dirty="0" smtClean="0"/>
              <a:t>Санкт-Петербургский государственный университет</a:t>
            </a:r>
            <a:r>
              <a:rPr lang="en-US" sz="2000" b="1" dirty="0" smtClean="0"/>
              <a:t>;</a:t>
            </a:r>
            <a:endParaRPr lang="ru-RU" sz="2000" b="1" dirty="0" smtClean="0"/>
          </a:p>
          <a:p>
            <a:pPr indent="177800">
              <a:buFont typeface="Wingdings" pitchFamily="2" charset="2"/>
              <a:buChar char="§"/>
            </a:pPr>
            <a:r>
              <a:rPr lang="ru-RU" sz="2000" b="1" dirty="0" smtClean="0"/>
              <a:t>Горный институт Уро РАН (г. Пермь)</a:t>
            </a:r>
            <a:r>
              <a:rPr lang="en-US" sz="2000" b="1" dirty="0" smtClean="0"/>
              <a:t>;</a:t>
            </a:r>
            <a:endParaRPr lang="ru-RU" sz="2000" b="1" dirty="0" smtClean="0"/>
          </a:p>
          <a:p>
            <a:pPr indent="177800">
              <a:buFont typeface="Wingdings" pitchFamily="2" charset="2"/>
              <a:buChar char="§"/>
            </a:pPr>
            <a:r>
              <a:rPr lang="ru-RU" sz="2000" b="1" dirty="0" smtClean="0"/>
              <a:t>Пермский научный исследовательский политехнический институт</a:t>
            </a:r>
            <a:r>
              <a:rPr lang="en-US" sz="2000" b="1" dirty="0" smtClean="0"/>
              <a:t>;</a:t>
            </a:r>
            <a:endParaRPr lang="ru-RU" sz="2000" b="1" dirty="0" smtClean="0"/>
          </a:p>
          <a:p>
            <a:pPr indent="177800">
              <a:buFont typeface="Wingdings" pitchFamily="2" charset="2"/>
              <a:buChar char="§"/>
            </a:pPr>
            <a:r>
              <a:rPr lang="ru-RU" sz="2000" b="1" dirty="0" smtClean="0"/>
              <a:t>Научно-исследовательский институт энергетических сооружений (г.Волгоград)</a:t>
            </a:r>
            <a:r>
              <a:rPr lang="en-US" sz="2000" b="1" dirty="0" smtClean="0"/>
              <a:t>;</a:t>
            </a:r>
            <a:endParaRPr lang="ru-RU" sz="2000" b="1" dirty="0" smtClean="0"/>
          </a:p>
          <a:p>
            <a:pPr indent="177800">
              <a:buFont typeface="Wingdings" pitchFamily="2" charset="2"/>
              <a:buChar char="§"/>
            </a:pPr>
            <a:r>
              <a:rPr lang="ru-RU" sz="2000" b="1" dirty="0" smtClean="0"/>
              <a:t>Институт водных экологических проблем СО РАН (г.Барнаул)</a:t>
            </a:r>
            <a:r>
              <a:rPr lang="en-US" sz="2000" b="1" dirty="0" smtClean="0"/>
              <a:t>;</a:t>
            </a:r>
            <a:endParaRPr lang="ru-RU" sz="2000" b="1" dirty="0" smtClean="0"/>
          </a:p>
          <a:p>
            <a:pPr indent="177800">
              <a:buFont typeface="Wingdings" pitchFamily="2" charset="2"/>
              <a:buChar char="§"/>
            </a:pPr>
            <a:r>
              <a:rPr lang="ru-RU" sz="2000" b="1" dirty="0" smtClean="0"/>
              <a:t>Алтайский государственный университет</a:t>
            </a:r>
            <a:r>
              <a:rPr lang="en-US" sz="2000" b="1" dirty="0" smtClean="0"/>
              <a:t>;</a:t>
            </a:r>
            <a:endParaRPr lang="ru-RU" sz="2000" b="1" dirty="0" smtClean="0"/>
          </a:p>
          <a:p>
            <a:pPr indent="177800">
              <a:buFont typeface="Wingdings" pitchFamily="2" charset="2"/>
              <a:buChar char="§"/>
            </a:pPr>
            <a:r>
              <a:rPr lang="ru-RU" sz="2000" b="1" dirty="0" smtClean="0"/>
              <a:t>Томский университет систем управления и </a:t>
            </a:r>
            <a:r>
              <a:rPr lang="ru-RU" sz="2000" b="1" dirty="0" err="1" smtClean="0"/>
              <a:t>радиоэлектронники</a:t>
            </a:r>
            <a:r>
              <a:rPr lang="en-US" sz="2000" b="1" dirty="0" smtClean="0"/>
              <a:t>;</a:t>
            </a:r>
            <a:endParaRPr lang="ru-RU" sz="2000" b="1" dirty="0" smtClean="0"/>
          </a:p>
          <a:p>
            <a:pPr indent="177800">
              <a:buFont typeface="Wingdings" pitchFamily="2" charset="2"/>
              <a:buChar char="§"/>
            </a:pPr>
            <a:r>
              <a:rPr lang="ru-RU" sz="2000" b="1" dirty="0" smtClean="0"/>
              <a:t>Поволжский центр космической геоинформатики (г. Самара)</a:t>
            </a:r>
            <a:r>
              <a:rPr lang="en-US" sz="2000" b="1" dirty="0" smtClean="0"/>
              <a:t>.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828750" y="2725809"/>
            <a:ext cx="3157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7800">
              <a:buFont typeface="Wingdings" pitchFamily="2" charset="2"/>
              <a:buChar char="§"/>
            </a:pPr>
            <a:r>
              <a:rPr lang="ru-RU" b="1" dirty="0" smtClean="0"/>
              <a:t>ООО «Дата +» (г. Москва)</a:t>
            </a:r>
            <a:r>
              <a:rPr lang="en-US" b="1" dirty="0" smtClean="0"/>
              <a:t>;</a:t>
            </a:r>
            <a:endParaRPr lang="ru-RU" b="1" dirty="0" smtClean="0"/>
          </a:p>
          <a:p>
            <a:pPr indent="177800">
              <a:buFont typeface="Wingdings" pitchFamily="2" charset="2"/>
              <a:buChar char="§"/>
            </a:pPr>
            <a:r>
              <a:rPr lang="ru-RU" b="1" dirty="0" smtClean="0"/>
              <a:t>ИТЦ «</a:t>
            </a:r>
            <a:r>
              <a:rPr lang="ru-RU" b="1" dirty="0" err="1" smtClean="0"/>
              <a:t>Scanex</a:t>
            </a:r>
            <a:r>
              <a:rPr lang="ru-RU" b="1" dirty="0" smtClean="0"/>
              <a:t>» (г. Москва)</a:t>
            </a:r>
            <a:r>
              <a:rPr lang="en-US" b="1" dirty="0" smtClean="0"/>
              <a:t>;</a:t>
            </a:r>
            <a:endParaRPr lang="ru-RU" b="1" dirty="0" smtClean="0"/>
          </a:p>
          <a:p>
            <a:pPr indent="177800">
              <a:buFont typeface="Wingdings" pitchFamily="2" charset="2"/>
              <a:buChar char="§"/>
            </a:pPr>
            <a:r>
              <a:rPr lang="ru-RU" b="1" dirty="0" smtClean="0"/>
              <a:t>ООО «</a:t>
            </a:r>
            <a:r>
              <a:rPr lang="ru-RU" b="1" dirty="0" err="1" smtClean="0"/>
              <a:t>Рекод</a:t>
            </a:r>
            <a:r>
              <a:rPr lang="ru-RU" b="1" dirty="0" smtClean="0"/>
              <a:t>»  (г.Москва)</a:t>
            </a:r>
            <a:r>
              <a:rPr lang="en-US" b="1" dirty="0" smtClean="0"/>
              <a:t>;</a:t>
            </a:r>
            <a:endParaRPr lang="ru-RU" b="1" dirty="0" smtClean="0"/>
          </a:p>
          <a:p>
            <a:pPr indent="177800">
              <a:buFont typeface="Wingdings" pitchFamily="2" charset="2"/>
              <a:buChar char="§"/>
            </a:pPr>
            <a:r>
              <a:rPr lang="ru-RU" b="1" dirty="0" smtClean="0"/>
              <a:t>КБ «Панорама» (г. Москва)</a:t>
            </a:r>
            <a:r>
              <a:rPr lang="en-US" b="1" dirty="0" smtClean="0"/>
              <a:t>.</a:t>
            </a:r>
            <a:endParaRPr lang="ru-RU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851900" y="1774038"/>
            <a:ext cx="2346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7800">
              <a:buFont typeface="Wingdings" pitchFamily="2" charset="2"/>
              <a:buChar char="§"/>
            </a:pPr>
            <a:r>
              <a:rPr lang="ru-RU" b="1" dirty="0" smtClean="0"/>
              <a:t>УНГЕО</a:t>
            </a:r>
          </a:p>
          <a:p>
            <a:pPr indent="177800">
              <a:buFont typeface="Wingdings" pitchFamily="2" charset="2"/>
              <a:buChar char="§"/>
            </a:pPr>
            <a:r>
              <a:rPr lang="ru-RU" b="1" dirty="0" smtClean="0"/>
              <a:t>ГИС-Ассоциация РФ</a:t>
            </a:r>
          </a:p>
          <a:p>
            <a:endParaRPr lang="ru-RU" b="1" dirty="0"/>
          </a:p>
        </p:txBody>
      </p:sp>
      <p:pic>
        <p:nvPicPr>
          <p:cNvPr id="10242" name="Picture 2" descr="http://www.geogr.msu.ru/bitrix/templates/msu/images/logo.gif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64"/>
          <a:stretch>
            <a:fillRect/>
          </a:stretch>
        </p:blipFill>
        <p:spPr bwMode="auto">
          <a:xfrm>
            <a:off x="0" y="5295332"/>
            <a:ext cx="1528993" cy="1016079"/>
          </a:xfrm>
          <a:prstGeom prst="rect">
            <a:avLst/>
          </a:prstGeom>
          <a:noFill/>
        </p:spPr>
      </p:pic>
      <p:pic>
        <p:nvPicPr>
          <p:cNvPr id="10243" name="Picture 3" descr="C:\Users\Мария\YandexDisk\Скриншоты\2014-10-27 15-25-19 Скриншот экрана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52810" y="5402811"/>
            <a:ext cx="916150" cy="638033"/>
          </a:xfrm>
          <a:prstGeom prst="rect">
            <a:avLst/>
          </a:prstGeom>
          <a:noFill/>
        </p:spPr>
      </p:pic>
      <p:pic>
        <p:nvPicPr>
          <p:cNvPr id="10245" name="Picture 5" descr="http://www.tusur.ru/export/system/modules/ru.tusur.new/resources/img/TUSUR_additional_logo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97795" y="5540985"/>
            <a:ext cx="1355405" cy="645431"/>
          </a:xfrm>
          <a:prstGeom prst="rect">
            <a:avLst/>
          </a:prstGeom>
          <a:noFill/>
        </p:spPr>
      </p:pic>
      <p:pic>
        <p:nvPicPr>
          <p:cNvPr id="10247" name="Picture 7" descr="http://www.unigeo.ru/pc/community_pic/235_unigeo_logo.png?136395396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197204" y="2068277"/>
            <a:ext cx="305843" cy="305843"/>
          </a:xfrm>
          <a:prstGeom prst="rect">
            <a:avLst/>
          </a:prstGeom>
          <a:noFill/>
        </p:spPr>
      </p:pic>
      <p:pic>
        <p:nvPicPr>
          <p:cNvPr id="10249" name="Picture 9" descr="http://crystal.geology.spbu.ru/images/pic/earth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21712" y="5294735"/>
            <a:ext cx="1090162" cy="758753"/>
          </a:xfrm>
          <a:prstGeom prst="rect">
            <a:avLst/>
          </a:prstGeom>
          <a:noFill/>
        </p:spPr>
      </p:pic>
      <p:pic>
        <p:nvPicPr>
          <p:cNvPr id="10251" name="Picture 11" descr="http://lib.znate.ru/pars_docs/refs/228/227971/227971_html_5514e9e3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54130" y="5270283"/>
            <a:ext cx="942776" cy="871204"/>
          </a:xfrm>
          <a:prstGeom prst="rect">
            <a:avLst/>
          </a:prstGeom>
          <a:noFill/>
        </p:spPr>
      </p:pic>
      <p:pic>
        <p:nvPicPr>
          <p:cNvPr id="10253" name="Picture 13" descr="http://upload.wikimedia.org/wikipedia/commons/thumb/e/e3/PermStateTechnicalUniversity.jpg/200px-PermStateTechnicalUniversity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613586" y="5366432"/>
            <a:ext cx="728677" cy="70681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307572" y="3872181"/>
            <a:ext cx="3647089" cy="369332"/>
          </a:xfrm>
          <a:prstGeom prst="rect">
            <a:avLst/>
          </a:prstGeom>
          <a:ln w="28575">
            <a:prstDash val="lgDashDot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err="1" smtClean="0"/>
              <a:t>Бизнес-структуры</a:t>
            </a:r>
            <a:r>
              <a:rPr lang="ru-RU" b="1" dirty="0" smtClean="0"/>
              <a:t> и органы власти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851900" y="4214240"/>
            <a:ext cx="32948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7800">
              <a:buFont typeface="Wingdings" pitchFamily="2" charset="2"/>
              <a:buChar char="§"/>
            </a:pPr>
            <a:r>
              <a:rPr lang="ru-RU" b="1" dirty="0" smtClean="0"/>
              <a:t>ГУ по делам ГО и ЧС РФ</a:t>
            </a:r>
            <a:r>
              <a:rPr lang="en-US" b="1" dirty="0" smtClean="0"/>
              <a:t>;</a:t>
            </a:r>
            <a:endParaRPr lang="ru-RU" b="1" dirty="0" smtClean="0"/>
          </a:p>
          <a:p>
            <a:pPr indent="177800">
              <a:buFont typeface="Wingdings" pitchFamily="2" charset="2"/>
              <a:buChar char="§"/>
            </a:pPr>
            <a:r>
              <a:rPr lang="ru-RU" b="1" dirty="0" smtClean="0"/>
              <a:t>Министерство природных </a:t>
            </a:r>
          </a:p>
          <a:p>
            <a:pPr indent="177800"/>
            <a:r>
              <a:rPr lang="ru-RU" b="1" dirty="0" smtClean="0"/>
              <a:t>ресурсов, лесного хозяйства </a:t>
            </a:r>
          </a:p>
          <a:p>
            <a:pPr indent="177800"/>
            <a:r>
              <a:rPr lang="ru-RU" b="1" dirty="0" smtClean="0"/>
              <a:t>и экологии ПК</a:t>
            </a:r>
            <a:r>
              <a:rPr lang="en-US" b="1" dirty="0" smtClean="0"/>
              <a:t>;</a:t>
            </a:r>
            <a:r>
              <a:rPr lang="ru-RU" b="1" dirty="0" smtClean="0"/>
              <a:t>   </a:t>
            </a:r>
            <a:endParaRPr lang="en-US" b="1" dirty="0" smtClean="0"/>
          </a:p>
          <a:p>
            <a:pPr indent="177800">
              <a:buFont typeface="Wingdings" pitchFamily="2" charset="2"/>
              <a:buChar char="§"/>
            </a:pPr>
            <a:r>
              <a:rPr lang="ru-RU" b="1" dirty="0" smtClean="0"/>
              <a:t>ЗАО «Прогноз»</a:t>
            </a:r>
            <a:r>
              <a:rPr lang="en-US" b="1" dirty="0" smtClean="0"/>
              <a:t>;</a:t>
            </a:r>
            <a:endParaRPr lang="ru-RU" b="1" dirty="0" smtClean="0"/>
          </a:p>
          <a:p>
            <a:pPr indent="177800">
              <a:buFont typeface="Wingdings" pitchFamily="2" charset="2"/>
              <a:buChar char="§"/>
            </a:pPr>
            <a:r>
              <a:rPr lang="ru-RU" b="1" dirty="0" smtClean="0"/>
              <a:t>ООО «Мастер –СВ»</a:t>
            </a:r>
            <a:r>
              <a:rPr lang="en-US" b="1" dirty="0" smtClean="0"/>
              <a:t>;</a:t>
            </a:r>
            <a:endParaRPr lang="ru-RU" b="1" dirty="0" smtClean="0"/>
          </a:p>
          <a:p>
            <a:pPr indent="177800">
              <a:buFont typeface="Wingdings" pitchFamily="2" charset="2"/>
              <a:buChar char="§"/>
            </a:pPr>
            <a:r>
              <a:rPr lang="ru-RU" b="1" dirty="0" smtClean="0"/>
              <a:t>ОАО «</a:t>
            </a:r>
            <a:r>
              <a:rPr lang="ru-RU" b="1" dirty="0" err="1" smtClean="0"/>
              <a:t>Соликамскбумпром</a:t>
            </a:r>
            <a:r>
              <a:rPr lang="ru-RU" b="1" dirty="0" smtClean="0"/>
              <a:t>»</a:t>
            </a:r>
            <a:r>
              <a:rPr lang="en-US" b="1" dirty="0" smtClean="0"/>
              <a:t>;</a:t>
            </a:r>
            <a:endParaRPr lang="ru-RU" b="1" dirty="0" smtClean="0"/>
          </a:p>
          <a:p>
            <a:pPr indent="177800">
              <a:buFont typeface="Wingdings" pitchFamily="2" charset="2"/>
              <a:buChar char="§"/>
            </a:pPr>
            <a:r>
              <a:rPr lang="ru-RU" b="1" dirty="0" smtClean="0"/>
              <a:t>ОАО «Капитал – 3»</a:t>
            </a:r>
            <a:r>
              <a:rPr lang="en-US" b="1" dirty="0" smtClean="0"/>
              <a:t>.</a:t>
            </a:r>
            <a:endParaRPr lang="ru-RU" b="1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Выпускники кафедры картографии и </a:t>
            </a:r>
            <a:r>
              <a:rPr lang="ru-RU" sz="2700" dirty="0" err="1" smtClean="0"/>
              <a:t>геоинформатики</a:t>
            </a:r>
            <a:r>
              <a:rPr lang="ru-RU" sz="2700" dirty="0" smtClean="0"/>
              <a:t> работают и востребованы в следующих организациях Пермского края и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1126" y="1599209"/>
            <a:ext cx="11542426" cy="4662956"/>
          </a:xfrm>
        </p:spPr>
        <p:txBody>
          <a:bodyPr/>
          <a:lstStyle/>
          <a:p>
            <a:pPr marL="34925" indent="325438">
              <a:buFont typeface="Wingdings" pitchFamily="2" charset="2"/>
              <a:buChar char="Ø"/>
              <a:tabLst>
                <a:tab pos="360363" algn="l"/>
                <a:tab pos="442913" algn="l"/>
              </a:tabLst>
            </a:pPr>
            <a:r>
              <a:rPr lang="ru-RU" sz="1600" b="1" dirty="0" smtClean="0"/>
              <a:t>Министерство Российской Федерации по делам гражданской обороны, чрезвычайным ситуациям и ликвидации последствий стихийных бедствий «ГУ МЧС России по Пермскому краю»;</a:t>
            </a:r>
            <a:endParaRPr lang="en-US" sz="1600" b="1" dirty="0" smtClean="0"/>
          </a:p>
          <a:p>
            <a:pPr marL="34925" indent="325438">
              <a:buFont typeface="Wingdings" pitchFamily="2" charset="2"/>
              <a:buChar char="Ø"/>
              <a:tabLst>
                <a:tab pos="360363" algn="l"/>
                <a:tab pos="442913" algn="l"/>
              </a:tabLst>
            </a:pPr>
            <a:r>
              <a:rPr lang="ru-RU" sz="1600" b="1" dirty="0" smtClean="0"/>
              <a:t>Управлении Федеральной службы государственной регистрации, кадастра  и картографии 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 Пермскому краю </a:t>
            </a:r>
            <a:endParaRPr lang="en-US" sz="1600" b="1" dirty="0" smtClean="0"/>
          </a:p>
          <a:p>
            <a:pPr marL="34925" indent="325438">
              <a:buFont typeface="Wingdings" pitchFamily="2" charset="2"/>
              <a:buChar char="Ø"/>
              <a:tabLst>
                <a:tab pos="360363" algn="l"/>
                <a:tab pos="442913" algn="l"/>
              </a:tabLst>
            </a:pPr>
            <a:r>
              <a:rPr lang="ru-RU" sz="1600" b="1" dirty="0" smtClean="0"/>
              <a:t>Камское бассейновое водное управление Федерального агентства водных ресурсов;</a:t>
            </a:r>
          </a:p>
          <a:p>
            <a:pPr marL="34925" indent="325438">
              <a:buFont typeface="Wingdings" pitchFamily="2" charset="2"/>
              <a:buChar char="Ø"/>
              <a:tabLst>
                <a:tab pos="360363" algn="l"/>
                <a:tab pos="442913" algn="l"/>
              </a:tabLst>
            </a:pPr>
            <a:r>
              <a:rPr lang="ru-RU" sz="1600" b="1" dirty="0" smtClean="0"/>
              <a:t>Министерство природных ресурсов, лесного хозяйства и экологии Пермского края;</a:t>
            </a:r>
          </a:p>
          <a:p>
            <a:pPr marL="34925" indent="325438">
              <a:buFont typeface="Wingdings" pitchFamily="2" charset="2"/>
              <a:buChar char="Ø"/>
              <a:tabLst>
                <a:tab pos="360363" algn="l"/>
                <a:tab pos="442913" algn="l"/>
              </a:tabLst>
            </a:pPr>
            <a:r>
              <a:rPr lang="ru-RU" sz="1600" b="1" dirty="0" smtClean="0"/>
              <a:t>Министерство строительства и архитектуры Пермского края</a:t>
            </a:r>
            <a:r>
              <a:rPr lang="en-US" sz="1600" b="1" dirty="0" smtClean="0"/>
              <a:t>;</a:t>
            </a:r>
            <a:endParaRPr lang="ru-RU" sz="1600" b="1" dirty="0" smtClean="0"/>
          </a:p>
          <a:p>
            <a:pPr marL="34925" indent="325438">
              <a:buFont typeface="Wingdings" pitchFamily="2" charset="2"/>
              <a:buChar char="Ø"/>
              <a:tabLst>
                <a:tab pos="360363" algn="l"/>
                <a:tab pos="442913" algn="l"/>
              </a:tabLst>
            </a:pPr>
            <a:r>
              <a:rPr lang="ru-RU" sz="1600" b="1" dirty="0" smtClean="0"/>
              <a:t>Министерство промышленности, инноваций и торговли Пермского края</a:t>
            </a:r>
            <a:r>
              <a:rPr lang="en-US" sz="1600" b="1" dirty="0" smtClean="0"/>
              <a:t>;</a:t>
            </a:r>
            <a:endParaRPr lang="ru-RU" sz="1600" b="1" dirty="0" smtClean="0"/>
          </a:p>
          <a:p>
            <a:pPr marL="34925" indent="325438">
              <a:buFont typeface="Wingdings" pitchFamily="2" charset="2"/>
              <a:buChar char="Ø"/>
              <a:tabLst>
                <a:tab pos="360363" algn="l"/>
                <a:tab pos="442913" algn="l"/>
              </a:tabLst>
            </a:pPr>
            <a:r>
              <a:rPr lang="ru-RU" sz="1600" b="1" dirty="0" smtClean="0"/>
              <a:t>Министерство транспорта и связи Пермского края;</a:t>
            </a:r>
          </a:p>
          <a:p>
            <a:pPr marL="34925" indent="325438">
              <a:buFont typeface="Wingdings" pitchFamily="2" charset="2"/>
              <a:buChar char="Ø"/>
              <a:tabLst>
                <a:tab pos="360363" algn="l"/>
                <a:tab pos="442913" algn="l"/>
              </a:tabLst>
            </a:pPr>
            <a:r>
              <a:rPr lang="ru-RU" sz="1600" b="1" dirty="0" smtClean="0"/>
              <a:t>Администрация г. Перми и Пермского края, органы местного самоуправления</a:t>
            </a:r>
            <a:r>
              <a:rPr lang="en-US" sz="1600" b="1" dirty="0" smtClean="0"/>
              <a:t>;</a:t>
            </a:r>
            <a:endParaRPr lang="ru-RU" sz="1600" b="1" dirty="0" smtClean="0"/>
          </a:p>
          <a:p>
            <a:pPr marL="34925" indent="325438">
              <a:buFont typeface="Wingdings" pitchFamily="2" charset="2"/>
              <a:buChar char="Ø"/>
              <a:tabLst>
                <a:tab pos="360363" algn="l"/>
                <a:tab pos="442913" algn="l"/>
              </a:tabLst>
            </a:pPr>
            <a:r>
              <a:rPr lang="ru-RU" sz="1600" b="1" dirty="0" smtClean="0"/>
              <a:t>Центр </a:t>
            </a:r>
            <a:r>
              <a:rPr lang="ru-RU" sz="1600" b="1" dirty="0" err="1" smtClean="0"/>
              <a:t>геоинформационных</a:t>
            </a:r>
            <a:r>
              <a:rPr lang="ru-RU" sz="1600" b="1" dirty="0" smtClean="0"/>
              <a:t> систем и технологий (ГИС центр) ПГНИУ</a:t>
            </a:r>
            <a:r>
              <a:rPr lang="en-US" sz="1600" b="1" dirty="0" smtClean="0"/>
              <a:t>;</a:t>
            </a:r>
            <a:endParaRPr lang="ru-RU" sz="1600" b="1" dirty="0" smtClean="0"/>
          </a:p>
          <a:p>
            <a:pPr marL="34925" indent="325438">
              <a:buFont typeface="Wingdings" pitchFamily="2" charset="2"/>
              <a:buChar char="Ø"/>
              <a:tabLst>
                <a:tab pos="360363" algn="l"/>
                <a:tab pos="442913" algn="l"/>
              </a:tabLst>
            </a:pPr>
            <a:r>
              <a:rPr lang="ru-RU" sz="1600" b="1" dirty="0" smtClean="0"/>
              <a:t>ООО «</a:t>
            </a:r>
            <a:r>
              <a:rPr lang="ru-RU" sz="1600" b="1" dirty="0" err="1" smtClean="0"/>
              <a:t>Мастер-СВ</a:t>
            </a:r>
            <a:r>
              <a:rPr lang="ru-RU" sz="1600" b="1" dirty="0" smtClean="0"/>
              <a:t>»</a:t>
            </a:r>
            <a:r>
              <a:rPr lang="en-US" sz="1600" b="1" dirty="0" smtClean="0"/>
              <a:t>;</a:t>
            </a:r>
            <a:endParaRPr lang="ru-RU" sz="1600" b="1" dirty="0" smtClean="0"/>
          </a:p>
          <a:p>
            <a:pPr marL="34925" indent="325438">
              <a:buFont typeface="Wingdings" pitchFamily="2" charset="2"/>
              <a:buChar char="Ø"/>
              <a:tabLst>
                <a:tab pos="360363" algn="l"/>
                <a:tab pos="442913" algn="l"/>
              </a:tabLst>
            </a:pPr>
            <a:r>
              <a:rPr lang="ru-RU" sz="1600" b="1" dirty="0" smtClean="0"/>
              <a:t>ООО «Капитал – 3»</a:t>
            </a:r>
            <a:r>
              <a:rPr lang="en-US" sz="1600" b="1" dirty="0" smtClean="0"/>
              <a:t>;</a:t>
            </a:r>
            <a:endParaRPr lang="ru-RU" sz="1600" b="1" dirty="0" smtClean="0"/>
          </a:p>
          <a:p>
            <a:pPr marL="34925" indent="325438">
              <a:buFont typeface="Wingdings" pitchFamily="2" charset="2"/>
              <a:buChar char="Ø"/>
              <a:tabLst>
                <a:tab pos="360363" algn="l"/>
                <a:tab pos="442913" algn="l"/>
              </a:tabLst>
            </a:pPr>
            <a:r>
              <a:rPr lang="ru-RU" sz="1600" b="1" dirty="0" smtClean="0"/>
              <a:t>ООО  «МИП Центр космических технологий и услуг»</a:t>
            </a:r>
            <a:r>
              <a:rPr lang="en-US" sz="1600" b="1" dirty="0" smtClean="0"/>
              <a:t>.</a:t>
            </a:r>
            <a:endParaRPr lang="ru-RU" sz="1600" b="1" dirty="0" smtClean="0"/>
          </a:p>
          <a:p>
            <a:pPr marL="34925" indent="325438">
              <a:tabLst>
                <a:tab pos="360363" algn="l"/>
                <a:tab pos="442913" algn="l"/>
              </a:tabLst>
            </a:pP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Мария\Desktop\Polevoe1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16835" y="1192011"/>
            <a:ext cx="3060931" cy="2192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574" y="548481"/>
            <a:ext cx="11542426" cy="690285"/>
          </a:xfrm>
        </p:spPr>
        <p:txBody>
          <a:bodyPr/>
          <a:lstStyle/>
          <a:p>
            <a:r>
              <a:rPr lang="ru-RU" dirty="0" smtClean="0"/>
              <a:t>Организация мероприятий</a:t>
            </a:r>
            <a:endParaRPr lang="ru-RU" dirty="0"/>
          </a:p>
        </p:txBody>
      </p:sp>
      <p:pic>
        <p:nvPicPr>
          <p:cNvPr id="4" name="Picture 7" descr="http://geo.psu.ru/http:/geo.psu.ru/wp-content/uploads/2014/08/%D0%BE%D0%BB%D0%B8%D0%BF%D0%BC-%D0%B4%D0%B4%D0%B7%D0%B7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427" y="1446999"/>
            <a:ext cx="7218095" cy="4795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 descr="C:\Users\Мария\Desktop\6IMG_119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62899" y="3540592"/>
            <a:ext cx="3228107" cy="2462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769443" y="3527121"/>
            <a:ext cx="1722770" cy="338554"/>
          </a:xfrm>
          <a:prstGeom prst="rect">
            <a:avLst/>
          </a:prstGeom>
          <a:ln w="28575">
            <a:prstDash val="lgDash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Конференции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896355" y="2859413"/>
            <a:ext cx="1585558" cy="584775"/>
          </a:xfrm>
          <a:prstGeom prst="rect">
            <a:avLst/>
          </a:prstGeom>
          <a:ln w="28575">
            <a:prstDash val="lgDash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Повышение квалификации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23540" y="5860889"/>
            <a:ext cx="1722770" cy="338554"/>
          </a:xfrm>
          <a:prstGeom prst="rect">
            <a:avLst/>
          </a:prstGeom>
          <a:ln w="28575">
            <a:prstDash val="lgDash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Олимпиады</a:t>
            </a:r>
            <a:endParaRPr lang="ru-RU" sz="1600" b="1" dirty="0"/>
          </a:p>
        </p:txBody>
      </p:sp>
      <p:pic>
        <p:nvPicPr>
          <p:cNvPr id="1026" name="Picture 2" descr="D:\ГИС-центр\Конференции\2014\konferentsia7_kvadr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220590" y="4684845"/>
            <a:ext cx="1557428" cy="1565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Прогнозирование процессов формирования весеннего стока методами математико-картографического моделирования (на примере территории Уральского Прикамья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280" y="1282890"/>
            <a:ext cx="5429432" cy="434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0" y="5522129"/>
            <a:ext cx="6220690" cy="923330"/>
          </a:xfrm>
          <a:prstGeom prst="rect">
            <a:avLst/>
          </a:prstGeom>
          <a:ln w="28575">
            <a:prstDash val="lgDash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«Прогнозирование процессов формирования весеннего стока методами математико-картографического моделирования»</a:t>
            </a:r>
            <a:endParaRPr lang="ru-RU" b="1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6774822" y="733778"/>
            <a:ext cx="5417178" cy="69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Проекты и гранты с участием студентов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2434" y="1482850"/>
            <a:ext cx="5832142" cy="923330"/>
          </a:xfrm>
          <a:prstGeom prst="rect">
            <a:avLst/>
          </a:prstGeom>
          <a:ln w="28575">
            <a:prstDash val="lgDashDot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«Разработка оперативного информировании об опасных явлениях погоды в Пермском крае на основе </a:t>
            </a:r>
            <a:r>
              <a:rPr lang="ru-RU" b="1" dirty="0" err="1" smtClean="0"/>
              <a:t>мезомасштабной</a:t>
            </a:r>
            <a:r>
              <a:rPr lang="ru-RU" b="1" dirty="0" smtClean="0"/>
              <a:t> модели атмосферы </a:t>
            </a:r>
            <a:r>
              <a:rPr lang="en-US" b="1" dirty="0" smtClean="0"/>
              <a:t>WRF</a:t>
            </a:r>
            <a:r>
              <a:rPr lang="ru-RU" b="1" dirty="0" smtClean="0"/>
              <a:t>/</a:t>
            </a:r>
            <a:r>
              <a:rPr lang="en-US" b="1" dirty="0" smtClean="0"/>
              <a:t>ARW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7" name="Рисунок 6" descr="Разработка технологии оперативного информирования об опасных явлениях погоды в Пермском крае на основе мезомасштабной численной модели атмосферы WRF/ARW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42504" y="2634021"/>
            <a:ext cx="5317402" cy="375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1888" y="890588"/>
            <a:ext cx="6127843" cy="923330"/>
          </a:xfrm>
          <a:prstGeom prst="rect">
            <a:avLst/>
          </a:prstGeom>
          <a:ln w="28575">
            <a:prstDash val="lgDashDot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«Оценка влияния растительных формаций на процессы формирования и таяния снежного покрова с применением данных дистанционного зондирования Земли»</a:t>
            </a:r>
            <a:endParaRPr lang="ru-RU" b="1" dirty="0"/>
          </a:p>
        </p:txBody>
      </p:sp>
      <p:pic>
        <p:nvPicPr>
          <p:cNvPr id="9" name="Рисунок 8" descr="Оценка влияния растительных формаций на процессы формирования и таяния снежного покрова с применением данных дистанционного зондирования Земли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300" y="1866900"/>
            <a:ext cx="6017762" cy="4524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Разработка технологии оперативного мониторинга и прогноза затопления территории при образовании ледового затор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15074" y="1454163"/>
            <a:ext cx="5795901" cy="3939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346209" y="5476236"/>
            <a:ext cx="5777551" cy="923330"/>
          </a:xfrm>
          <a:prstGeom prst="rect">
            <a:avLst/>
          </a:prstGeom>
          <a:ln w="28575">
            <a:prstDash val="lgDashDot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«Разработка технологии оперативного мониторинга и прогноза затопления территории при образовании ледового затора»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6" grpId="0" animBg="1"/>
      <p:bldP spid="6" grpId="1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574" y="572741"/>
            <a:ext cx="11542426" cy="690285"/>
          </a:xfrm>
        </p:spPr>
        <p:txBody>
          <a:bodyPr/>
          <a:lstStyle/>
          <a:p>
            <a:r>
              <a:rPr lang="ru-RU" dirty="0" smtClean="0"/>
              <a:t>Студенческая наука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70230" y="1255594"/>
            <a:ext cx="4921770" cy="923330"/>
          </a:xfrm>
          <a:prstGeom prst="rect">
            <a:avLst/>
          </a:prstGeom>
          <a:ln w="28575">
            <a:prstDash val="lgDash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Участие в научно-практических конференциях и олимпиадах как университетского так и всероссийского уровня</a:t>
            </a:r>
          </a:p>
        </p:txBody>
      </p:sp>
      <p:pic>
        <p:nvPicPr>
          <p:cNvPr id="6145" name="Picture 1" descr="D:\ГИС-центр\Конференции\2014\Фотографии\_DSC00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59578" y="4105171"/>
            <a:ext cx="3384644" cy="2265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D:\ГИС-центр\Конференции\2014\Фотографии\_DSC01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636152" y="4062320"/>
            <a:ext cx="1446664" cy="2301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4" descr="http://gis.psu.ru/wp-content/uploads/2014/07/pn5-1024x42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924800" y="2297065"/>
            <a:ext cx="4130720" cy="1718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12124" y="890588"/>
            <a:ext cx="3993326" cy="369332"/>
          </a:xfrm>
          <a:prstGeom prst="rect">
            <a:avLst/>
          </a:prstGeom>
          <a:ln>
            <a:prstDash val="lgDashDot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Широкий спектр тем исследования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590" y="1310184"/>
            <a:ext cx="72333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>
              <a:buFont typeface="Wingdings" pitchFamily="2" charset="2"/>
              <a:buChar char="§"/>
            </a:pPr>
            <a:r>
              <a:rPr lang="ru-RU" sz="1600" b="1" dirty="0" smtClean="0"/>
              <a:t>«Комплексное исследование чрезвычайных ситуаций, связанных с половодьем, методами ГИС-технологий»</a:t>
            </a:r>
            <a:r>
              <a:rPr lang="en-US" sz="1600" b="1" dirty="0" smtClean="0"/>
              <a:t>;</a:t>
            </a:r>
            <a:endParaRPr lang="ru-RU" sz="1600" b="1" dirty="0" smtClean="0"/>
          </a:p>
          <a:p>
            <a:pPr indent="273050">
              <a:buFont typeface="Wingdings" pitchFamily="2" charset="2"/>
              <a:buChar char="§"/>
            </a:pPr>
            <a:r>
              <a:rPr lang="ru-RU" sz="1600" b="1" dirty="0" smtClean="0"/>
              <a:t>«Мониторинг формирования и прохождения весеннего половодья на реках водосбора </a:t>
            </a:r>
            <a:r>
              <a:rPr lang="ru-RU" sz="1600" b="1" dirty="0" err="1" smtClean="0"/>
              <a:t>Воткинского</a:t>
            </a:r>
            <a:r>
              <a:rPr lang="ru-RU" sz="1600" b="1" dirty="0" smtClean="0"/>
              <a:t> водохранилища»</a:t>
            </a:r>
            <a:r>
              <a:rPr lang="en-US" sz="1600" b="1" dirty="0" smtClean="0"/>
              <a:t>;</a:t>
            </a:r>
            <a:endParaRPr lang="ru-RU" sz="1600" b="1" dirty="0" smtClean="0"/>
          </a:p>
          <a:p>
            <a:pPr indent="273050">
              <a:buFont typeface="Wingdings" pitchFamily="2" charset="2"/>
              <a:buChar char="§"/>
            </a:pPr>
            <a:r>
              <a:rPr lang="ru-RU" sz="1600" b="1" dirty="0" smtClean="0"/>
              <a:t>«Создание интерактивной карты вакансий индустриального района г. Перми с </a:t>
            </a:r>
            <a:r>
              <a:rPr lang="ru-RU" sz="1600" b="1" dirty="0" err="1" smtClean="0"/>
              <a:t>приминением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геокодирования</a:t>
            </a:r>
            <a:r>
              <a:rPr lang="ru-RU" sz="1600" b="1" dirty="0" smtClean="0"/>
              <a:t>»</a:t>
            </a:r>
            <a:r>
              <a:rPr lang="en-US" sz="1600" b="1" dirty="0" smtClean="0"/>
              <a:t>;</a:t>
            </a:r>
            <a:endParaRPr lang="ru-RU" sz="1600" b="1" dirty="0" smtClean="0"/>
          </a:p>
          <a:p>
            <a:pPr indent="273050">
              <a:buFont typeface="Wingdings" pitchFamily="2" charset="2"/>
              <a:buChar char="§"/>
            </a:pPr>
            <a:r>
              <a:rPr lang="ru-RU" sz="1600" b="1" dirty="0" smtClean="0"/>
              <a:t>«</a:t>
            </a:r>
            <a:r>
              <a:rPr lang="ru-RU" sz="1600" b="1" dirty="0" err="1" smtClean="0"/>
              <a:t>Геомаркетинговое</a:t>
            </a:r>
            <a:r>
              <a:rPr lang="ru-RU" sz="1600" b="1" dirty="0" smtClean="0"/>
              <a:t> исследование как инструмент  планирования направления развития магазинов шаговой доступности»</a:t>
            </a:r>
            <a:r>
              <a:rPr lang="en-US" sz="1600" b="1" dirty="0" smtClean="0"/>
              <a:t>;</a:t>
            </a:r>
            <a:endParaRPr lang="ru-RU" sz="1600" b="1" dirty="0" smtClean="0"/>
          </a:p>
          <a:p>
            <a:pPr indent="273050">
              <a:buFont typeface="Wingdings" pitchFamily="2" charset="2"/>
              <a:buChar char="§"/>
            </a:pPr>
            <a:r>
              <a:rPr lang="ru-RU" sz="1600" b="1" dirty="0" smtClean="0"/>
              <a:t>«ГИС в территориальном планировании и градостроительстве»</a:t>
            </a:r>
            <a:r>
              <a:rPr lang="en-US" sz="1600" b="1" dirty="0" smtClean="0"/>
              <a:t>;</a:t>
            </a:r>
            <a:endParaRPr lang="ru-RU" sz="1600" b="1" dirty="0" smtClean="0"/>
          </a:p>
          <a:p>
            <a:pPr indent="273050">
              <a:buFont typeface="Wingdings" pitchFamily="2" charset="2"/>
              <a:buChar char="§"/>
            </a:pPr>
            <a:r>
              <a:rPr lang="ru-RU" sz="1600" b="1" dirty="0" smtClean="0"/>
              <a:t>«Применение геоинформационных технологий при оптимизации сети лесных дорог»</a:t>
            </a:r>
            <a:r>
              <a:rPr lang="en-US" sz="1600" b="1" dirty="0" smtClean="0"/>
              <a:t>;</a:t>
            </a:r>
            <a:endParaRPr lang="ru-RU" sz="1600" b="1" dirty="0" smtClean="0"/>
          </a:p>
          <a:p>
            <a:pPr indent="273050">
              <a:buFont typeface="Wingdings" pitchFamily="2" charset="2"/>
              <a:buChar char="§"/>
            </a:pPr>
            <a:r>
              <a:rPr lang="ru-RU" sz="1600" b="1" dirty="0" smtClean="0"/>
              <a:t>«Картографическая обеспеченность строительства, эксплуатации и реконструкции газопроводного транспорта»</a:t>
            </a:r>
            <a:r>
              <a:rPr lang="en-US" sz="1600" b="1" dirty="0" smtClean="0"/>
              <a:t>;</a:t>
            </a:r>
            <a:endParaRPr lang="ru-RU" sz="1600" b="1" dirty="0" smtClean="0"/>
          </a:p>
          <a:p>
            <a:pPr indent="273050">
              <a:buFont typeface="Wingdings" pitchFamily="2" charset="2"/>
              <a:buChar char="§"/>
            </a:pPr>
            <a:r>
              <a:rPr lang="ru-RU" sz="1600" b="1" dirty="0" smtClean="0"/>
              <a:t>«Особенности создания цифровой </a:t>
            </a:r>
            <a:r>
              <a:rPr lang="ru-RU" sz="1600" b="1" dirty="0" err="1" smtClean="0"/>
              <a:t>ортофотомозайки</a:t>
            </a:r>
            <a:r>
              <a:rPr lang="ru-RU" sz="1600" b="1" dirty="0" smtClean="0"/>
              <a:t> актуальной космической съемки высокого разрешения»</a:t>
            </a:r>
            <a:r>
              <a:rPr lang="en-US" sz="1600" b="1" dirty="0" smtClean="0"/>
              <a:t>;</a:t>
            </a:r>
            <a:endParaRPr lang="ru-RU" sz="1600" b="1" dirty="0" smtClean="0"/>
          </a:p>
          <a:p>
            <a:pPr indent="273050">
              <a:buFont typeface="Wingdings" pitchFamily="2" charset="2"/>
              <a:buChar char="§"/>
            </a:pPr>
            <a:r>
              <a:rPr lang="ru-RU" sz="1600" b="1" dirty="0" smtClean="0"/>
              <a:t>«Анализ </a:t>
            </a:r>
            <a:r>
              <a:rPr lang="ru-RU" sz="1600" b="1" dirty="0" err="1" smtClean="0"/>
              <a:t>анаморфированных</a:t>
            </a:r>
            <a:r>
              <a:rPr lang="ru-RU" sz="1600" b="1" dirty="0" smtClean="0"/>
              <a:t> изображений для выявления преимуществ и недостатков»</a:t>
            </a:r>
            <a:r>
              <a:rPr lang="en-US" sz="1600" b="1" dirty="0" smtClean="0"/>
              <a:t>;</a:t>
            </a:r>
            <a:endParaRPr lang="ru-RU" sz="1600" b="1" dirty="0" smtClean="0"/>
          </a:p>
          <a:p>
            <a:pPr indent="273050">
              <a:buFont typeface="Wingdings" pitchFamily="2" charset="2"/>
              <a:buChar char="§"/>
            </a:pPr>
            <a:r>
              <a:rPr lang="ru-RU" sz="1600" b="1" dirty="0" smtClean="0"/>
              <a:t>«Методика создания электронного учебного пособия «Страны СНГ» и его картографическое обеспечение»</a:t>
            </a:r>
            <a:r>
              <a:rPr lang="en-US" sz="1600" b="1" dirty="0" smtClean="0"/>
              <a:t>.</a:t>
            </a:r>
            <a:endParaRPr lang="ru-RU" sz="2000" b="1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4" y="668740"/>
            <a:ext cx="11542426" cy="690285"/>
          </a:xfrm>
        </p:spPr>
        <p:txBody>
          <a:bodyPr/>
          <a:lstStyle/>
          <a:p>
            <a:pPr algn="l"/>
            <a:r>
              <a:rPr lang="ru-RU" dirty="0" smtClean="0"/>
              <a:t>Активность</a:t>
            </a:r>
            <a:endParaRPr lang="ru-RU" dirty="0"/>
          </a:p>
        </p:txBody>
      </p:sp>
      <p:pic>
        <p:nvPicPr>
          <p:cNvPr id="4098" name="Picture 2" descr="http://gis.psu.ru/wp-content/uploads/2014/12/23Cku7IGjPU-1024x7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0514" y="1886234"/>
            <a:ext cx="3403399" cy="2247616"/>
          </a:xfrm>
          <a:prstGeom prst="rect">
            <a:avLst/>
          </a:prstGeom>
          <a:ln w="28575">
            <a:solidFill>
              <a:schemeClr val="tx1"/>
            </a:solidFill>
            <a:prstDash val="dashDot"/>
          </a:ln>
          <a:effectLst>
            <a:softEdge rad="112500"/>
          </a:effectLst>
        </p:spPr>
      </p:pic>
      <p:pic>
        <p:nvPicPr>
          <p:cNvPr id="4100" name="Picture 4" descr="http://gis.psu.ru/wp-content/uploads/2014/12/ooZp7RzxiTY-639x10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27844" y="1986887"/>
            <a:ext cx="2768505" cy="4436540"/>
          </a:xfrm>
          <a:prstGeom prst="rect">
            <a:avLst/>
          </a:prstGeom>
          <a:ln w="19050">
            <a:solidFill>
              <a:schemeClr val="tx1"/>
            </a:solidFill>
            <a:prstDash val="lgDashDot"/>
          </a:ln>
          <a:effectLst>
            <a:softEdge rad="112500"/>
          </a:effectLst>
        </p:spPr>
      </p:pic>
      <p:pic>
        <p:nvPicPr>
          <p:cNvPr id="4102" name="Picture 6" descr="http://gis.psu.ru/wp-content/uploads/2014/12/DSC0272-e1420038787474-565x10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5264" y="1868664"/>
            <a:ext cx="2542685" cy="4608336"/>
          </a:xfrm>
          <a:prstGeom prst="rect">
            <a:avLst/>
          </a:prstGeom>
          <a:ln w="28575">
            <a:solidFill>
              <a:schemeClr val="tx1"/>
            </a:solidFill>
            <a:prstDash val="lgDashDotDot"/>
          </a:ln>
          <a:effectLst>
            <a:softEdge rad="112500"/>
          </a:effectLst>
        </p:spPr>
      </p:pic>
      <p:pic>
        <p:nvPicPr>
          <p:cNvPr id="3076" name="Picture 4" descr="http://gis.psu.ru/wp-content/uploads/2014/08/IMG_666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62250" y="4161629"/>
            <a:ext cx="3333750" cy="2220121"/>
          </a:xfrm>
          <a:prstGeom prst="rect">
            <a:avLst/>
          </a:prstGeom>
          <a:ln w="28575">
            <a:solidFill>
              <a:schemeClr val="tx1"/>
            </a:solidFill>
            <a:prstDash val="lg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3078" name="Picture 6" descr="https://pp.vk.me/c623816/v623816921/1e02f/pSTJdiKXmTI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934450" y="895817"/>
            <a:ext cx="2978537" cy="2704633"/>
          </a:xfrm>
          <a:prstGeom prst="rect">
            <a:avLst/>
          </a:prstGeom>
          <a:ln w="22225" cap="rnd">
            <a:solidFill>
              <a:schemeClr val="tx1"/>
            </a:solidFill>
            <a:prstDash val="lgDashDotDot"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3643" y="1190840"/>
            <a:ext cx="884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Студенты кафедры активно участвуют в творческой и спортивной жизни как факультета, так и университета</a:t>
            </a:r>
            <a:endParaRPr lang="ru-RU" b="1" dirty="0"/>
          </a:p>
        </p:txBody>
      </p:sp>
      <p:pic>
        <p:nvPicPr>
          <p:cNvPr id="3080" name="Picture 8" descr="https://pp.vk.me/c304104/u16049265/-3/z_c1eff6b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953500" y="3604023"/>
            <a:ext cx="2906405" cy="2758393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D:\ГИС-центр\Лого\3gi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27262" y="1309688"/>
            <a:ext cx="4565627" cy="3416980"/>
          </a:xfrm>
          <a:prstGeom prst="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80333" y="0"/>
            <a:ext cx="421166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800" b="1" dirty="0" smtClean="0"/>
              <a:t>8 </a:t>
            </a:r>
            <a:r>
              <a:rPr lang="ru-RU" altLang="ru-RU" sz="2800" b="1" smtClean="0"/>
              <a:t>корп., </a:t>
            </a:r>
            <a:r>
              <a:rPr lang="ru-RU" altLang="ru-RU" sz="2800" b="1" dirty="0" smtClean="0"/>
              <a:t>409 ауд.</a:t>
            </a:r>
          </a:p>
          <a:p>
            <a:pPr algn="r" eaLnBrk="1" hangingPunct="1">
              <a:defRPr/>
            </a:pPr>
            <a:r>
              <a:rPr lang="ru-RU" altLang="ru-RU" sz="2800" b="1" dirty="0" smtClean="0"/>
              <a:t>тел.</a:t>
            </a:r>
            <a:r>
              <a:rPr lang="en-US" altLang="ru-RU" sz="2800" b="1" dirty="0" smtClean="0"/>
              <a:t>:</a:t>
            </a:r>
            <a:r>
              <a:rPr lang="ru-RU" altLang="ru-RU" sz="2800" b="1" dirty="0" smtClean="0"/>
              <a:t> (342) 2396-734</a:t>
            </a:r>
            <a:r>
              <a:rPr lang="en-US" altLang="ru-RU" sz="2800" b="1" dirty="0" smtClean="0"/>
              <a:t>  </a:t>
            </a:r>
            <a:endParaRPr lang="ru-RU" altLang="ru-RU" sz="2800" b="1" dirty="0" smtClean="0"/>
          </a:p>
          <a:p>
            <a:pPr algn="r" eaLnBrk="1" hangingPunct="1">
              <a:defRPr/>
            </a:pPr>
            <a:r>
              <a:rPr lang="en-US" altLang="ru-RU" sz="2800" b="1" dirty="0" smtClean="0"/>
              <a:t>e-mail: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gis@psu.ru</a:t>
            </a:r>
            <a:r>
              <a:rPr lang="ru-RU" altLang="ru-RU" sz="2800" b="1" dirty="0" smtClean="0"/>
              <a:t> </a:t>
            </a:r>
          </a:p>
          <a:p>
            <a:pPr algn="r" eaLnBrk="1" hangingPunct="1">
              <a:defRPr/>
            </a:pPr>
            <a:r>
              <a:rPr lang="ru-RU" altLang="ru-RU" sz="2800" b="1" dirty="0" smtClean="0"/>
              <a:t>www.gis.psu.ru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68992" y="5552671"/>
            <a:ext cx="10655321" cy="5956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Приходите!</a:t>
            </a:r>
            <a:br>
              <a:rPr lang="ru-RU" dirty="0" smtClean="0"/>
            </a:br>
            <a:r>
              <a:rPr lang="ru-RU" dirty="0" smtClean="0"/>
              <a:t>Мы будем вам рады!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5551618" y="3166280"/>
            <a:ext cx="1468484" cy="1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D:\ГИС-центр\Мероприятия\День открытых дверей\метеоснимок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1069" y="4288839"/>
            <a:ext cx="3180782" cy="2101212"/>
          </a:xfrm>
          <a:prstGeom prst="roundRect">
            <a:avLst/>
          </a:prstGeom>
          <a:ln>
            <a:solidFill>
              <a:schemeClr val="tx1"/>
            </a:solidFill>
            <a:prstDash val="lgDashDot"/>
          </a:ln>
          <a:effectLst>
            <a:softEdge rad="112500"/>
          </a:effectLst>
        </p:spPr>
      </p:pic>
      <p:sp>
        <p:nvSpPr>
          <p:cNvPr id="19458" name="AutoShape 2" descr="data:image/jpeg;base64,/9j/4AAQSkZJRgABAQAAAQABAAD/2wCEAAkGBhQSERUUEhQWFRUVFxgVGBgYFxoaGhceGBgZFBgXIBcYHCYfGBsjGhgbHy8gIycpLCwtGB4xNTAqNSYrLCoBCQoKDgwOGg8PGiwlHyIsKSosLCwsKjAuKSwsKiwqLSwvLCoqLiwpLCwsLCkpLCktKS8vLywsLCk0LCosLCwpLP/AABEIAOwA1QMBIgACEQEDEQH/xAAcAAABBQEBAQAAAAAAAAAAAAAAAwQFBgcCAQj/xABCEAACAQIEAwYCCAMHBAIDAAABAhEAAwQSITEFQVEGEyJhcYEykQcjQlKhscHRFILwM0NicpKy4RWi0vFTkxYkc//EABoBAQADAQEBAAAAAAAAAAAAAAABAwQCBQb/xAA0EQACAQIEAwYGAgEFAQAAAAAAAQIDEQQSITFBUfATYYGRobEFIjJxwdEU4fEVI0Jykgb/2gAMAwEAAhEDEQA/ANxooooAoorxmAEkwKA9oqG472qs4RA93MEZsoYKSJgnYakQCZAqgcS+ki9dvqLGa2LS3Hu27tuA2QZspglgDsJjxEdarlUjHc3YbAVsRrFac3t1wNSfEgGACx6Dl6nYVUMD9Iq3LqWrlq5ZN253SRDZjsTnkQJPIE86Rx3au3e4baN2+MJcxQIDIGIUq2VxpqAdj0zbneslS4wKohXJbcGRn7osCF71jM6gawBpG21VVK1msp6mA+FKrCbqqzu0t+F1o9nrpbu4XPosWFPwuw9HJ230JNdmy3J/moP5RWW/RxwW0mLuXXxFtjYTN4HbIGuDKzZmAVhEjeJPoa1gGdquhLMrnk4zDLD1MkW3otWrb6+1hNc/PKfSR+9cm64PwSPJh+Ril6K7MYgMX1Vx/LP4rIr1cWh+0Pn+hpavGUHcTQADXtJmwv3R8q4/gl5Fh6M35TQC9FN+4cbXD/MoP5RXo7yfsEe4/egF6KRe4w+xPow/WK5GL6o4/ln/AGzQDiikFxyH7QHkdD8jSytOo1oD2iiigCiiigCiiigCk7uIVdzvsNyfQDU0hi1uEjL8EagGGJnTU6RHoa6Dqn2GHnBY+5EmgOg7sNBk6Tqf9I2+ftUNb4Niu7xGbEK11ye5fuwO6EREf171NW8WhMBhPSdflvS1Q1cshUcNrcN0nt9/XmV/s32T/hi9y5da9evQbhaMsiTKoB4d6he0fB8PiMcbL4J2e9ak4iWVBlEiSvmFUnQ6ir1RXLgrWNEMZUVR1G3dq27VuW3Ky02MqucPZbzWrjLYx16boNu2b1sWrat4QH1VmysYWZyqNJikfoz7P4W9bvYjFC25W7ChyAqiIk2z4dS2kzsI2rWcgmY12nnVP7T9jbQs3nw+Et3rt11Z1d2CmCSTJdcu50BG/tVTp2d9z0qfxHtYuk24uWXVW4b66WVtrt2sVvG/Q/cW6ptXFuW3di6uWRUBEAwpJYjlqNQvKauOD4NjbVnCW0xFuLJi8SnxoDCqOkJpOkkA+VTdriKEAsyqYBPi0B6ZtjThLgOxB9DNWKnGOxhrfEa9ZJVGna+6Xf8Av2e6OqKKKsPPCqf287T38O1i1hAGvXWY5Ss5lUEwCSNdOWv63CuSgJBjUbeVcyTasi+hUjSnmlHNvo9tiu/R9ir9zBI+JLm4zP8AGIIGaANhppvVkooqUrKxzWqdpUlO1ru9lwCiqfwDGYqxjbmGxPeXhdJu27oU93bUBvCSRCkxsNiR1q2Xb4Uan05k+QA1JqIu5Naj2UrXT4priKUlexAXSCWPIb/8DzNcMrMfup/3H/xH4+lK27QXYAV0UiT2C/xmFjVRz9W5jyEe9LogAgCANAByr2igCiiigCiiigCiiigPCaIrwV1QHD2gwggEdCJpMYJQdJX0Ygf6Zj8KXpC7jVU5ZljqFGrGOcdNd9qA9a032X9iAR+EGk3xDr8QUztDQT/K371zcvmPEy2+gkFvPfQfjVafiN3MW+ttCWAa3bS8WIMKCQWbxDUDKg5SOc2IckiwYjiD5SUtsCFJGYbmNFEaTOmpHvUXwHiq3TlvuxunxZHttbVdiUAYAPl66k76U9wHHl7hLl1lzMBossTO0IJaY5ctelR3FbCYrLcCd/aUENaPhKtOrQYi4u2VoInQg7zY5bLRNJNg0O6L6wJ+dQVvszhb9lcmYoQWX6y59sbwW31kSDHlS/DeIut3+HutNwJnDZfCyg5cxK/AZ0ytvBjMAYixNyRfh/3WdfRjHyMj8Kr/ABq/jsP4kYXreYTmUB7az4j4EOfT/DI8+cjc7SqrFRN0qSCLSuxBG66KVkdCwry/2hOy4a8ZAMkKqieRJbQjnppQNobYXtFeZcwtZ1+9bKOPwcN7ZfWKcf8A5QoEvbuDUADI4LE7KodFzEnTSfWoizhsSrtdwyWbYM57RullcwYICoFRiY1+Y50rZu2sUjHEX2UIRmtE9wbbAggsQQ+jag5o20qbHN2WW3jgd0cT/hn/AGzXdzGIurMBy1016a86q13iGVow9+/cCmCO7N5dDqofKCTy+PTnrXfB+M37xZ1VHKMVZH7xGTTacrJm8lBEES1RY6zFiXEl9EIA+9IM+i/qfkaWSwAS25PM7+nkPIVDvxQf3+FcdWVVuge6eL/tFef9bwgH9tkP3SzI09BbaGJ/wgcxprSxOZE7RUJgr1+42ZTktcs4DO3mQAMnoSx6gVKsHjQrPmD+9QE7i1FNWvuurIsDch//ACA/OlcNfzrMEev56bjzoSK0UUUAUUUUAUUUUAE03/igxhAW8x8I/m5+011iMMHEGfY/mNj71x3Lj4XBHRl/VY/KgPe4ZvjbT7qyPm25/CksZwpLihYywQVK6FSNQQeRH/udqV75xuk/5WB/BooGOX7Ur/mBH47fjQNXIbEYdrTK19hfLFbNsZFWCxkkmYO24A+HQa0f9Oc3EdbSW2BGqtusyykZPECJ0Ox1EVNX8Ol5MrAOp9x1H702/wCiW+jf63/8q6TK3EcpgkBzZQD1gTrvrTXG8ES42aXUxBKOyFh0JUiR+I5EVzd4GD8Ny6vPw3HB8tyZHkRFN7vCnXfF3gOk25J/+uT6CoJ8CWw2HW2oVQAAIAHIDQaelN8fwlLsFpBGzKzKwnfxKQYPSYqOXhuss+Jb1cwfVEIj5TSlzB2ojvLiHrmuKR6EnSitzJ7rEjgeHpaQIggCT11JLEknUkkkknUkk05ioTDcRe0wW64uoxCrcESCdlfLprsGAGsAjUEzdGSjlrYO4B9qq3aHh9qziMNiCixnNhtNhd+Fp+zDgDlo3kKtdR/H+FDE4e5ZJjOpAPNT9lh5gwfaiD2IfEcHuh3Ghw5JcIHZDLeJ87QZWSxyggamZrrB9rbQhFs3CZj6oLeUerWSQsc5gCmnCFzOcPjXdr8ahiRbvLr4kQQpH3lgkc53qVbhz4fWwM9sf3RgZQP/AIydF/ynw9CvOStc0cY3jGII+qwzAH7TtbkDqLefxHoCwprhMRh0k3xez7Fr9tj7ZgCijfRYG5qfwHEEurKnbQqQQynoVOqn19dq6uXRMKuZvLl6nl6b+VLnVr6kVZ4bhLxLWWSTu1p8p9SbRB5RJrvC4K4G+rv3GUbh8pU+QYrmOvQ/tT21wxcxdgpciDAG28TuwnqflT2ouSoiFvDa5mOZvwHoOX5+dL0UVB0FFFFAFFFFAFFFFAFFFFAFFBNNMVxJUBOrQJ0BP5AyfJQT5UAt/CpM5RPUCD8xTe8VDQHYMeQOblPwmQNB5VG3eI3XbIQLYzKJlhIgm4AQAVZTzmD+AjsXaujJcAK5c0wDcMAFiilCsklR4srMZYSJmqpVLbHaiSQ4ncYTmU2yJUjQkHmXGZI8xFCcVWSCMrBQ5JhiEYwG0JOUkHU9DSDWGJJUP4FMKXChiQQFBXwldTqwMGCNdaLlobZWVDKAd4QBAyqwSftMYBERlBrM5uT1LLWHCdobYcoc0jmRlB0JkZyM0AGYmINSljGK2gJnzBExvuNarigq+QgSwHgNtzrbEOM+oaQywTkzayX1C92+HWrQhABMFVU92PBsmXPCsNgR01mJq6Bw0T+NwS3EZSoIZYOnKmvDLWayjSxYqubxGSYEmZ3rzhOL7xD4yeYOjCDt4gIJGoJBiRvS2FtPbUKoDACNfCdPmPyrQnoVW1I7FPiVX6nW4STldxlAGwBYFmJ0kzp0FJYTjeJUTiEtroBAJkmNYKyInlE1LX3zfHbYe2b/AGyahsXYQaglTEbk6ejT+VUV5yjH5S6jTUpakb2k7aYFQExg7tviWDLryzqV8SeulOOzHbNDa+uvJdUEi3fTQXQPsm3Jdbqj4hEGQRvURxTg6XjNy2jcpe2pbTbcaCoQdn0tmLSov3sogxG0z4NYPPnprNZlj4KGVp5vC3Xj5GqWBblmjt69damj4fF4e7c7zvLamMoAIViN4ZunMLUzYyx4Ij/DEfhWRcO4cq/2BGbP4iR3n2pYaMCOfvy0qxcNW73rZ+6yADKYdWHUawOm1XLEXem3l6a+5mVF5bvR92q89PYv9FVnD37iqxLSqkgG3nYxyGWTmbfkF+WrfC9r7rXDbGHvaRDNlEydJ8IAjSdhqNTWtK5nlNRdmW6ioccWeVgBgSRMQQQCToGJKyIkAySNI1EjhbrMJZcvTWZ89hHpUHQvRRRQBRRRQBRRRQHLuAJJAHnSS4gt8K6feOg9hufwFd3sOrxmAMGR5HqOlJ/wkfC7j3zf7pP40B6MLPxnN5R4R/L+80qySI5Uj9YPuN81/eumvkfYJ9IP6z8qhq4GicNVHzjpHwiSBMAtuwGZoB+8ete4jDZlIga/+weh1rzG9oLFkTcfJGuqtPTaKh8f2pDLNhNTzuSunUAST7xWaq4U9ZyS+51GV3lW4s/DHGigCZYldFzFixOXOp1LHTNvruTPmC4ZdthgdQxPwELH3ZE+OBEnMJ6CaruI7VX7bLmKkHl9WJJ9WBjzj50nf7Y4iPD3Ygy2YQco1JB+Erykkb7iuKeWp9MkWVG4RzNFwt8KzJDpb1ADAopVyPFmKyY8WoGYx1Nef9GeR9Y0Als2cltZJHiUwswQoIjKNYkU14X2mV0GfJmiSFJHpoffqOhNSacUToR71arR3ZT2ieqHWEwS2xCiB+UbAAaADoKcVHNxe2u7GPP+pNKJxiyftj30/Or001oNx7TbG4bMs8xSiYtDsyn3FKzRxTVmSm07oqWMwFxkJUdQACNYMasQY+XOonB4G8xIu2kQAkAgySOR029OXnV3NhlOjkA9QCvuNx864bDOSc+UryC6e5BmTPnHlWOWDi9F16mpYmSab69CnJYKm5qCukhSPCIAYNmnPOp0GgMedOrGCcFEdcqoTooCqAoK21IMhQRERqpXToZnEcNhw2e4gWeQKmY1JAJERptzmaW/gEuJCjMDBzGVU85y7NsDt71pjRUVbNdciiVVyd8pDPwY2u7Ni3acIMmfvAiojNmfw5WnUD1gVL4Xhzkk52jdZ0CGAIRRHh0J8QmWPKAJDD4ELqfE0RmIH4AaAU5qwqEMLglQaanbMYk/IAD0AApeivAKEntFFFAFFFFAFFFFAFFFNsfxK3YQvedbajmxA9tdz5UDdhwzACToBVQ7RdusoZMIFuPzcmEXz/xfOKpnaft+2KbKrPZsT4Yg970kjUag9R7ioZMZcJykBzrlRAB11aIOnz6xzyVMQvpV/uYl8QpQnqrrrvuWOzchzdfxu29wsSW65ZJAHl/6pxbxqnZWXnI/MkEVXsLZM5pZHI+AMcvkZA2jl11nlTk41ueUgaQOvpb5+deNUwVSTzZvPR+h9J/JwtS107vlf2Y/x1my+pVXbqQB56mJPzqOu4fICFlQyscg1Vo0BgyJEwATBmurXEJGlm5E/EYC+kNHzJPpRicWMygXIJ5EfEfsjnCgyZIA0G1MNTrRmnLbn/b1LMU8PChKDla64vpLr7nvDsZFyZnKvwuoKqwPSJD7jlEjadLAO1REhrUkHkfmTOg/raqvbxLOxW34Sw8JKhsoXQ3IOrg8tyIA1oR7i3VR1XK8RkMOzZZJiRpOsRzgda97J28LxtdHx9Oqltz36uWixxYXjz03MeEeQNOX5af1t86jLGOQQsAERtpl5Dn+pqQiQIJHrz+f61ZTelrnp05XW56I6kfrSi32GzkDyJpvLD4gG9NP+Pxr0uOYb0/5Gn5VYWEgnF7w2cx560pY7T3AIEP7QPmKi+7J3OnQH+pruT00qATNvtGD/apm1nQ+EdNOfvNSlrtHaO5K+o/aqjm6CvdOe/rQgu9rilptnX5x+dOVYHbWs/jqaUt3mXVWI9DSwsX2iq/wW7iHIJY931IBJ8gedWCoICiiigCiiigCiiigIDtLjMcojB2bb9Wd9R6Jz67n0NZZxkYt7rfxVvEEn4mdQbMTAhRAgeWp6cq3Kiqp0827MtbD9rvJ/g+dVWGJHhDLlJXXNsIFo6oI59NuldLbOucQumlrUsYkEgjTedY8hW09oex1jFjxA27gEC7b8LgchI3Hl5VRuN/RpiLak2WNwATKQl0+p2b8JrPUoSdtTz6uDmu9FUN/KoHegLGqfaPqH8O3n0gV4cwE92LXPOCQTA5b/wDaB60yxtu7YYLcGRzsLttmuHp400UmdpnQeVJ5mXxBGRh9pXF25m0MhV+DXmTM7HSqnh3fczvDSH38Qokh3U8i+p9gDv7HlXf8ROudWB0zXRqesBgDJ9TEjUb1HW+IlBLm4ukzeQOxI5KhkqJnxHpuKLmLBK5TbDMft22732RJVRP2iZ15a1HYO9hHDvYmsPfy8oGhAkOuUeFRK6rmeJ6wTy1dnEtdAGUEqwIdvEGgyQCPEoMD5CelV9AqDPFtVDTI74zBMMXYqrGZg6CQYDRTrC8QEhpUnRhMlssbKHyuIgmSTyjz0QzUWnFluVwWj0J/AYu6WIKyEMKUYPH+YbhiD5b8qkbfF2mPC55x4Y9m0/SmeDuKxy5R94qDr0JLELPqJHnRgMYzEiRmQ5SoJyKZI+2FP79TWuS7VZ6bsa6dRq1mWGy0iQCPXQj2Nex0gn5fhSWEV4l2B6QMo/5pwPPb8PkKJ6Hpp3QmVHOZr2POPLau9Osfh+dKJhmb4QT7T+NdEiOv9Qa89vmKkrHALjfZC+bT+VSWG7LqDLsW8hoKggrtqwWMKpY+9T/D+zQ+K7qfu/vU3Zw6oIUADypSgueKoAgaAV7RRUEBRRRQBRRRQBRRRQHk0RXteRQHtFMOKccs4Zc1+6lseZ1Pou59qhb3bvDus2r9tQdmbT8GjXyriU4x3OHOKdm0WHGJbjNdCwNZaNPc7VS8Za4Ybn1eGDP961b09QV2PmB701x2AvYjxfxCXxyBjKNuSyPy/SoXEYRrRyuFnfR8oHsplj6ivNrYua2jZd/9Ho0cLQq7yTfXMW4p2WVDIzhGMgIWQLP2SxuBh7zTJMKizKnmJ7y6o15lmOpInqTS+IYkDPn8u8XNv91dI/Wubba6EEnQAMc55QF+EehnymsjrzT+V265GuODoqOsV5HuH4Ct4kLcu22aCGV1Kgc9HbWdNQAf1i8Z2VuW7jILtp9/BAzNr9q5BIJ33G2w5TlvD3FdW7pg3nbDk+ZaIHymrJhcPddT362tRoAskes/lWvD1n9MrnnYr4fSkr07L7dWKHg+F3Uj6sEaT3b+Bf5Nczac+lSXdDMubNOkgzmImeUgDy5bVJY/gvdiS1siZAMp8gu5pLCY0KwzBnWNB3nh6CE5+lelRhGOsGeMqHZPK+vIZcH4i5Z1bKXTQqjBoA08UxHtNOcX2lS0QHnOdgFYk9dNT+VStjCK6s1u13SSSRGWTzPmfOmj8NWNCY5iZnyPM+lWzd3obaMLR3uHDO3VgTKW2K7ksRHqW8I/erLhO3dlgDkYL1XKy+gymT8qoWM4XaKkMqmNpQqPOANSx61B4jAsHLCwQANCrFrg9BMWvlpymqczLrGyp2xwxiWKk8ipn5Danlnj1hvhup848udYTbxToBBvoNDAbOu2mZ2gAa/CDBB1invD+MAgm5fVgJibWRNNScwEueUfnU5hY3VLytsQfQzXdYnhuLXWcG3bAt8rneRptIVSR6CPWKsFri9+3tcuoNPiGaekA7VOYixplFVXhF3HXSpLhbfVkEn2gGfwq0qNNdalMg9oooqQFFFFAFFFFARXaDtJawdvPdDmTACKWJP5D3NZ7xf6T792e47uxbMibmYXDykcgfSfWtWIqNx3ZnC3jN2xbY6alROkAfgAKqnGT2ZnrU6kvplbrmYY1x85uHvCG/vHuZwSN9swc+RzRrXiskgubZA275CsgHYJaMkctYH6apjPorwrMWttctvyIYNHoHBj9OUVFYn6Krv93iQ53m6mZiY08RJy9NNY+VZXRmuv8HnPC1Vwv14Dbs72huXG7sWcPbtqBEXApgzEIJ6fnqaWxfaLApfCsAbgI1W2Wg+w1+RqAx/YHF2gx/hwwg62XJYxuSW2B3gD2qHu4a5a+rcXbcCGUrKgbeJ2gESIgCNOZquUWt0drEVqStquvA03D8dw9wMVvWyFEt4h4RzkVB2+2uDW6Qtth1uC0AOcnk0e3OqMcr6KLVwCTC5rSjXfxRm0nU9QOgrqXkT3jLzAg21gaf4SBrJ0051ycvGTtaJpuD7UYa6Cbd0HKJIghv8ASQCfaom39IlrMZtXFQGDcMR5abz5b1RyUf8A+O5l5EG0q69V8J/CfOu0tuPEO8yjQMCGRddlRdHHy5kipv11+x/Kqbr06/JotrtPh8Rbhb4t5jAzQra8hn33iRTHiOES1H1udjyKZjqNPENh+NUzB4vJcW59U7fZF234m6QgOUDoZ9KuvD8dcxdstdu2rSrEpacOekvB8PpNaKVV3s3p13Mtp1u00e4ytEjRNIIkK+XoNS3yqwXsPCAll16GY66jf1qu3CuviRgDoWUqPaNT7084daOYtlO2+eT7KNvevQZooyadkJOpDECZPIPmY+x2qP4vhe8TKFVjMkMWT1LOm/ptU/iMKCDCrmPUQfcrTE4ZxACn0VvD7zqf61qho3FPXhtzOFS20LvkufVJPP7zfzat5indzhF2Zzq5ne8gMaz4RB+XrtVzwXAzdIEZj/lgLPmKsfD+xqKc11muafCdVH4VGVkFV7P8CvXSDlRut0gqvss7/wBaVe+H8CS1rqzdT+1SCIFAAEAaADlXVdpWIuFFFFSQFFFFAFFFFAFFFFAFFFFAFFFcXLoWMxAnQSYnn+Q/CgO65uWgwhgCOhE0lcx1tfidBBjVgNd41NVftj9IdrCIy2/rb+XwqNVUkAgsZGmswNfSuJTjHdnFScacc09ETGP7J4W8IuWLZ9Fjrrp61BY76KsK+qG5bI2Abw+QI6D1mq1wv6VMYVe5cs2riLHhB7tzMgZZJzajXQxU7d+lGzcRShNrMP7xGnzEgFd+c8qqjOlU3svuZ/8AaqRzOPC+3DmRmK+inEAHur9t+i3FhRpvlAIJ3/o1D4zsDi7fiNgOfvWm8eo+yvwoJMbemlXTB9q7jLmR1uL10I9NNj5GvOL9u7lhEfu0yFsjsWICEjwE/wCEmZPlVlXDRjHPfTu1M7p0HrquvEzG/hntEgrdTTVWEr/NcaMw9BHTrVt7BYovbK95oJACWAijXfvMsM3lyB58pS79KFtQyYrCutxZGXwspgwSC0aSOh2rvBdvMMufvba2rOZTbKifCyIWLBdouFxy0A0O9YW6cZJZvNM5pQpxm2p7bp6DHiuB7oiLjsW1nKWPpO361HLBJELPQSp93Gg86tmNxmDxKhlv3O7Gma3JQEbg6SD68qa4fs3bfLc/iO8ssJGVdWgxueWh1r1MyUbs0ZMz+XUYYK+WIRLbE7AIQw92mpu9gksQcRmadQtsbRuSdOtTnDTh7a5bQVB8j7mmXaQiVP8Agf8ASucyl9LNcVKC+YcdnO0GHxSN/DGVtkKdIgkSB56VMVmv0I/2GI//AKJ/srQ8RjFT4p9htXOZJXZ3bXQXoptg+IW7s92waN45TTmpTT1RGwUUUVICiiigCiiigCiiigCiiqD2i+l3D2MPnsjvbrFlVJgDK7JmYjYHLIG5BG29Q5JbnE5xh9TLT2g7R2sHaZ7hkgSEXV29F6ee1Zb2m4jiOIKzvcW3atsCttbi805keNjleDHUjSDVL4h2lvXb7Ylrrd4w+IEgKp0yAfZXyptd4i9yMzEhQVGonKNIkf8AvSsNVzqbOyPOljIS1lFtcr29tekW3D8QNyWC2VKi2rABibmWQbgAmdAJjTWksbw1XD90veHOctxTCuMoOUW8sgiD0qH4N2kv4e4GtuQyKLYJAPhgaQw20/CpH+NtNavXDfa06KHCEE960EORkAC7kAHkelZHG/yv2RZTxVOtDsquv/Z76Pbez17tlxuePiri20S7bRlCNbQMsMmYhpkQSQdRmnQn2fOEtJK3Gv2XthSANbTqQcozjSJPw6GfIVEcD4vau4cJeZlzEuxXKQDAAhTBElRJB5DTTVbs0zPcvWVNvLctkFnTMQFO6aghtZ6aeVcyTgpOey4/4JhUUJRjB3T0s9ZRa04pJp6d1roc8N4w4JuWyM+ma0FaLqqCxLASAQNmBEAGrnbSzi7WS4fqsQkGYkA6j3VgOW4qCGFLOXtC07WiLTKoNoSiw0ksTMEbGDrpUrwLhDi1kLi22YlFQ5iAdchZxqc0kRzPOtGCxdK7pOSSlpbk+di6dKb+Z3k+Om/jdq+/Ha3G5W8VwwW2FjEnPlOW1fXcr8GRmJyh18JUvCuqhSylVamOIfEd21pj9UsJJKKrakqJJzAnL8J10I5VoWKsLet93eJLRHeEAnTYssQYP66Gs5tA4MthcVbJtt8DxLZSfgBzAXbekqJBB1VlYEG6pSlB5aq+0lx6/sz1eydndq6tfbwfMbJjr+CRrlhmi4cjrlm0M6nLqYHeEAwQNp1qxdhe1Nr+Ht2Lt0reV3Ch/DCvlK5bkQuubQxvvUZxh7q2Wts/eW3ZLiXcxaLah1tnUTll8snVWXKwEqWqTcOhwG2nUn7QnUjzjlXF5OPZz4Fcajw9Wy5ad68/yb2mIZgdjAaWEEghWImDpt1aonhXH1xC3EVwxtyCZ3zbgE6GMvKqHg8OEtK1u+6hSQWVis5vslVMfDpz0pnwTifcO9lCSrHNJAGsaiRsPXpyrjCzUqmj256Hq4qVWjBSqwsnxTT9mXH6OuJ3MNhLzKpBd1ZWZTlICEGDsdRFWDgvbC9iVw5uC2BiFxGYKCMvdAkQSx303qBxXFbQ4LYUPbVjd0th9dLjEiCZ5gmeoqO7J4e/i0s2bFw2Dhhcfvis5w7hSg6cxPka2SimnHfTQr/kRvFR3epaMLj3t2j3bFczCY30HWluwPanEYjHX7N25mt21YqIEyHVQZ3OlZ9wri628Tc766zZsqoxDbb+IAkDYdaZXuOPh8ReuWLxtly4DIfjEyRP4iqKTdOVpHU8TDJmej5aXPpGisN4T9JPELeHUEoV2W5cDNcPiB1n4t8onXXymtj4DxFr+Ht3WUKzrJA2BmP0rWqiby8dyYZpRz2aQ/oooqwkKKKKAKKKKAzv6Se2d62r4fC23zxD3I2BGyjeTO8enUYTi74EKxgiZB0PT56Vr3bRMQuOvMqOyErGkj4FnbUc6hRxO2+l1ACNPEoaPmJHyrxK2Kq05vPC6vobV8IpYlKaqa6aaO3NGdJ4hGcLsZBHmYM1I27NtB4YJZfi6xpPSZ3q5thMI4gpaI6QB+1NbnZ/CHYhdI0f95561V/qEJNZk0Y6/wD89Xa+Safdf+ipHiCqykmW0CgiVJB59RrBp1xLj4uZ0FiyoZMoyqQQZnMDMzGmunlUjjuyFtypTEKpX7wDfr/WlMh2Uvgkg2n3K5XAJPKQQN6vVbDTak353Rkl8LxdKP0eVn7Ed2e7ULhbZhFZzoCwnKJHKYnWZ8vOn2A4/wB1dF9GByjWQ0GQZBA18/WmTdn8UFK9yy818IPPU5lmTGlJNgXtqVywSTlmRz0EHkBWjJRm20082+t7mSvSlTleSaaenDfXiiSscaI75kdlF1gzmCNR4/nJ/GnFntjigZW8ZnMJykamdiNp/aoy04IMZScw56mRzB/qKbP4Z5hRllSCfcDY0VCk3ql6cDNGpUWik/M03h3b9X0xK5W0+sQaN5su4PmvyqY4xwxcVYyHK0jPbY6gE6gg/dbY/PcVjqcXRgq+JWXw66zOnKtF+jm+72LkmURwoHQxmaPIyNOs1tw0pzXY1VdPzR1B1HdVEQ3AuJHDucNebJbLTauvB7i9JBt3Otm4AFadNp60vf7Orm1Zghd0W2FY4gOgzd3EBQwmZJjLBEirhj+B2L897bDE6E6gnlqRvp1qvYzBthzGIUXsOpXLfuAubY2Fq7l8eQAkLdUZ0MQSCQOKmFnTj81nbZ/s1UYxqKNOpbR6P98vuQePdbMW3tXWcEDxZVDD7JcW2gsNBmnxc60nDY1bYh7K255ooAb25+xNUh7bXbRW3b78MpuWgTN9LYMaaf8A7FuQQGWdNwulQvB+0GJtArbvBgxyi2QGWTABysInrWOGd37SNn3ceu8tVfsKjU1dcO7u7/Bly7VtZazci3bts+VQ+Vc+pC6ecT+9MOzPGrHD7gcm9cIsvbyoo8csGDMDGoiBvUOcPexABxEAiV5bb6AdfOubPZwKSUuMs7Rqd5Gp29v+K5hjKUIuMtXw5GyGDxOIqZ4wyxXNavv3OMGMxIvLl3IQCLuugOxkaRrpS9rhi+FsvdZdd5Y6EGSZA3O2vpT0FVJyiWO8ak+p/emtziCK/wBcwWNkgkzvsBVNN1sVLTSPP9c+tj0XhsPhE5P5p+v9L8aaiwwnNVCjr9ozp6j862XsZby4GyP8J/3HrWbcK4c99/Bbd1yzC6HXYlm0A9RNan2ewTWsNbtvAZRBgzzJ3r2KdOFOOWK8eL8fxt3GGc5zlmlJ/bgvsvy7vvJGiiiuzkKKKKAKKKKAzTtZhn/jXcFgBGkaHwAb/j7Daoa9ild+7eGaCYZc2gidSNOXOtjIprf4Vaf4raGeeUT896rcLlinYxPC27N2c1l7JDZYLZc3+XNIPt1pxiezCwCrssiQHAIP8ybf6a0/F9hcLcIYoQy7EHUazpmnmB8hUDjPoydrwuJi2CKZFopodI1ZTrrrqKplh4P/AIrr7F8cTNbSfv73M3xfC7lv4l0+8viU+4294ppIrVL3Ya+AcrWyY01I/Soi72extssTZVxyhVbkNzBJ1nruOlZZYLXRmyPxB21Sb+9v2Ue1imX4WI9/0pyvFm0zBWjqon51Y/4q8zHOrLbI2uKVYtPNW2Gh0jpUdaSxdYjumGpBIGQ7kZhqQRII2O2sVTPAX2fpb9lsfiGnzR8nf3sMCuFu/wBpZQE7kqNf5hr86RPYjCNquYc/DckfIzUmeB2HE2rznWDmQGCNxII29KYYfhyu9xEvKWtmGBRwd4nb8jVDwmIh9EmvH+zvt8JVXzxX/lr8DW72FQf2dwrrJza8o5b+4infZHAPg8UHvXk7pgyvBOs/C2SNdl0GulOX7NXNPGuu05gDrG8Go/F8Pe0fGpHQ7qfRhoa6jLFUtXL0MzwOAqy+VWfc37M0ZTmAZdVbUEagj1rlyIOaIiCGAII5gg6EeRqsdku0SWA6XSQpIZSBIB2aY1E6VYu1Dju0M6ZiZ8sszX09DFxrUs3HijwcVhJYebXDg+ZB4+7hrVtglmVnMoDsoRztct7m22n2YG+h0iu3+Is5DEWw3NhbRWbWSWIHiM896eYwm6MqDwzJJ5+nlTPEYdbYBYM2Y5QEEmvNxOHqVpWVlHv/AErv0N+BxFKjTzSTlK/BbeLsvW5yMW5O/wCG3ntS9mwXE97I9x+ccqs/Zzsc90yEYIQfGdJPLU7j0Bq48J+j6xbhrwF1wZEiFU9QOZ9a5p4KlBaq759fktq46rUd4vKuWl/F/ooHC+zdy+uWyjZSILbATzLVdeCfRjYtBTdOdh0mP9R8R0gctquSIAIAAA2A5V1WwxiWHwy21CooVRyAgUrRRQBRRRQBRRRQBRRRQBRRRQBRRRQBRRRQHL2g2hAPqJ/OmV3gOHbeynsI/Kn9FLC5C3eyVgggBlDRMN02+KaiLv0dqCzW3AZtyUEmNpZd/lVxornKjrMzOb/YnFh5BttbAMAE5jtB8QAHPmZnlTe72fxABBssQdCIkH251p1FQ4InOzG8VwK1AzWyrayACmnLyPyr27YzrbtZiQG0zuSNtN+nKtguWg3xAH1E/nSFvhVpWzrbQN1Cia5hTyO8TqdTtI5Za+JmOC7A3cTlLpkVdQzSCJ6Aa1e+F9jrFkCV7xhrmfr5LsPxqdoq0qPAK9oooAooooAooooAooooAooooAooo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hQSERUUEhQWFRUVFxgVGBgYFxoaGhceGBgZFBgXIBcYHCYfGBsjGhgbHy8gIycpLCwtGB4xNTAqNSYrLCoBCQoKDgwOGg8PGiwlHyIsKSosLCwsKjAuKSwsKiwqLSwvLCoqLiwpLCwsLCkpLCktKS8vLywsLCk0LCosLCwpLP/AABEIAOwA1QMBIgACEQEDEQH/xAAcAAABBQEBAQAAAAAAAAAAAAAAAwQFBgcCAQj/xABCEAACAQIEAwYCCAMHBAIDAAABAhEAAwQSITEFQVEGEyJhcYEykQcjQlKhscHRFILwM0NicpKy4RWi0vFTkxYkc//EABoBAQADAQEBAAAAAAAAAAAAAAABAwQCBQb/xAA0EQACAQIEAwYGAgEFAQAAAAAAAQIDEQQSITFBUfATYYGRobEFIjJxwdEU4fEVI0Jykgb/2gAMAwEAAhEDEQA/ANxooooAoorxmAEkwKA9oqG472qs4RA93MEZsoYKSJgnYakQCZAqgcS+ki9dvqLGa2LS3Hu27tuA2QZspglgDsJjxEdarlUjHc3YbAVsRrFac3t1wNSfEgGACx6Dl6nYVUMD9Iq3LqWrlq5ZN253SRDZjsTnkQJPIE86Rx3au3e4baN2+MJcxQIDIGIUq2VxpqAdj0zbneslS4wKohXJbcGRn7osCF71jM6gawBpG21VVK1msp6mA+FKrCbqqzu0t+F1o9nrpbu4XPosWFPwuw9HJ230JNdmy3J/moP5RWW/RxwW0mLuXXxFtjYTN4HbIGuDKzZmAVhEjeJPoa1gGdquhLMrnk4zDLD1MkW3otWrb6+1hNc/PKfSR+9cm64PwSPJh+Ril6K7MYgMX1Vx/LP4rIr1cWh+0Pn+hpavGUHcTQADXtJmwv3R8q4/gl5Fh6M35TQC9FN+4cbXD/MoP5RXo7yfsEe4/egF6KRe4w+xPow/WK5GL6o4/ln/AGzQDiikFxyH7QHkdD8jSytOo1oD2iiigCiiigCiiigCk7uIVdzvsNyfQDU0hi1uEjL8EagGGJnTU6RHoa6Dqn2GHnBY+5EmgOg7sNBk6Tqf9I2+ftUNb4Niu7xGbEK11ye5fuwO6EREf171NW8WhMBhPSdflvS1Q1cshUcNrcN0nt9/XmV/s32T/hi9y5da9evQbhaMsiTKoB4d6he0fB8PiMcbL4J2e9ak4iWVBlEiSvmFUnQ6ir1RXLgrWNEMZUVR1G3dq27VuW3Ky02MqucPZbzWrjLYx16boNu2b1sWrat4QH1VmysYWZyqNJikfoz7P4W9bvYjFC25W7ChyAqiIk2z4dS2kzsI2rWcgmY12nnVP7T9jbQs3nw+Et3rt11Z1d2CmCSTJdcu50BG/tVTp2d9z0qfxHtYuk24uWXVW4b66WVtrt2sVvG/Q/cW6ptXFuW3di6uWRUBEAwpJYjlqNQvKauOD4NjbVnCW0xFuLJi8SnxoDCqOkJpOkkA+VTdriKEAsyqYBPi0B6ZtjThLgOxB9DNWKnGOxhrfEa9ZJVGna+6Xf8Av2e6OqKKKsPPCqf287T38O1i1hAGvXWY5Ss5lUEwCSNdOWv63CuSgJBjUbeVcyTasi+hUjSnmlHNvo9tiu/R9ir9zBI+JLm4zP8AGIIGaANhppvVkooqUrKxzWqdpUlO1ru9lwCiqfwDGYqxjbmGxPeXhdJu27oU93bUBvCSRCkxsNiR1q2Xb4Uan05k+QA1JqIu5Naj2UrXT4priKUlexAXSCWPIb/8DzNcMrMfup/3H/xH4+lK27QXYAV0UiT2C/xmFjVRz9W5jyEe9LogAgCANAByr2igCiiigCiiigCiiigPCaIrwV1QHD2gwggEdCJpMYJQdJX0Ygf6Zj8KXpC7jVU5ZljqFGrGOcdNd9qA9a032X9iAR+EGk3xDr8QUztDQT/K371zcvmPEy2+gkFvPfQfjVafiN3MW+ttCWAa3bS8WIMKCQWbxDUDKg5SOc2IckiwYjiD5SUtsCFJGYbmNFEaTOmpHvUXwHiq3TlvuxunxZHttbVdiUAYAPl66k76U9wHHl7hLl1lzMBossTO0IJaY5ctelR3FbCYrLcCd/aUENaPhKtOrQYi4u2VoInQg7zY5bLRNJNg0O6L6wJ+dQVvszhb9lcmYoQWX6y59sbwW31kSDHlS/DeIut3+HutNwJnDZfCyg5cxK/AZ0ytvBjMAYixNyRfh/3WdfRjHyMj8Kr/ABq/jsP4kYXreYTmUB7az4j4EOfT/DI8+cjc7SqrFRN0qSCLSuxBG66KVkdCwry/2hOy4a8ZAMkKqieRJbQjnppQNobYXtFeZcwtZ1+9bKOPwcN7ZfWKcf8A5QoEvbuDUADI4LE7KodFzEnTSfWoizhsSrtdwyWbYM57RullcwYICoFRiY1+Y50rZu2sUjHEX2UIRmtE9wbbAggsQQ+jag5o20qbHN2WW3jgd0cT/hn/AGzXdzGIurMBy1016a86q13iGVow9+/cCmCO7N5dDqofKCTy+PTnrXfB+M37xZ1VHKMVZH7xGTTacrJm8lBEES1RY6zFiXEl9EIA+9IM+i/qfkaWSwAS25PM7+nkPIVDvxQf3+FcdWVVuge6eL/tFef9bwgH9tkP3SzI09BbaGJ/wgcxprSxOZE7RUJgr1+42ZTktcs4DO3mQAMnoSx6gVKsHjQrPmD+9QE7i1FNWvuurIsDch//ACA/OlcNfzrMEev56bjzoSK0UUUAUUUUAUUUUAE03/igxhAW8x8I/m5+011iMMHEGfY/mNj71x3Lj4XBHRl/VY/KgPe4ZvjbT7qyPm25/CksZwpLihYywQVK6FSNQQeRH/udqV75xuk/5WB/BooGOX7Ur/mBH47fjQNXIbEYdrTK19hfLFbNsZFWCxkkmYO24A+HQa0f9Oc3EdbSW2BGqtusyykZPECJ0Ox1EVNX8Ol5MrAOp9x1H702/wCiW+jf63/8q6TK3EcpgkBzZQD1gTrvrTXG8ES42aXUxBKOyFh0JUiR+I5EVzd4GD8Ny6vPw3HB8tyZHkRFN7vCnXfF3gOk25J/+uT6CoJ8CWw2HW2oVQAAIAHIDQaelN8fwlLsFpBGzKzKwnfxKQYPSYqOXhuss+Jb1cwfVEIj5TSlzB2ojvLiHrmuKR6EnSitzJ7rEjgeHpaQIggCT11JLEknUkkkknUkk05ioTDcRe0wW64uoxCrcESCdlfLprsGAGsAjUEzdGSjlrYO4B9qq3aHh9qziMNiCixnNhtNhd+Fp+zDgDlo3kKtdR/H+FDE4e5ZJjOpAPNT9lh5gwfaiD2IfEcHuh3Ghw5JcIHZDLeJ87QZWSxyggamZrrB9rbQhFs3CZj6oLeUerWSQsc5gCmnCFzOcPjXdr8ahiRbvLr4kQQpH3lgkc53qVbhz4fWwM9sf3RgZQP/AIydF/ynw9CvOStc0cY3jGII+qwzAH7TtbkDqLefxHoCwprhMRh0k3xez7Fr9tj7ZgCijfRYG5qfwHEEurKnbQqQQynoVOqn19dq6uXRMKuZvLl6nl6b+VLnVr6kVZ4bhLxLWWSTu1p8p9SbRB5RJrvC4K4G+rv3GUbh8pU+QYrmOvQ/tT21wxcxdgpciDAG28TuwnqflT2ouSoiFvDa5mOZvwHoOX5+dL0UVB0FFFFAFFFFAFFFFAFFFFAFFBNNMVxJUBOrQJ0BP5AyfJQT5UAt/CpM5RPUCD8xTe8VDQHYMeQOblPwmQNB5VG3eI3XbIQLYzKJlhIgm4AQAVZTzmD+AjsXaujJcAK5c0wDcMAFiilCsklR4srMZYSJmqpVLbHaiSQ4ncYTmU2yJUjQkHmXGZI8xFCcVWSCMrBQ5JhiEYwG0JOUkHU9DSDWGJJUP4FMKXChiQQFBXwldTqwMGCNdaLlobZWVDKAd4QBAyqwSftMYBERlBrM5uT1LLWHCdobYcoc0jmRlB0JkZyM0AGYmINSljGK2gJnzBExvuNarigq+QgSwHgNtzrbEOM+oaQywTkzayX1C92+HWrQhABMFVU92PBsmXPCsNgR01mJq6Bw0T+NwS3EZSoIZYOnKmvDLWayjSxYqubxGSYEmZ3rzhOL7xD4yeYOjCDt4gIJGoJBiRvS2FtPbUKoDACNfCdPmPyrQnoVW1I7FPiVX6nW4STldxlAGwBYFmJ0kzp0FJYTjeJUTiEtroBAJkmNYKyInlE1LX3zfHbYe2b/AGyahsXYQaglTEbk6ejT+VUV5yjH5S6jTUpakb2k7aYFQExg7tviWDLryzqV8SeulOOzHbNDa+uvJdUEi3fTQXQPsm3Jdbqj4hEGQRvURxTg6XjNy2jcpe2pbTbcaCoQdn0tmLSov3sogxG0z4NYPPnprNZlj4KGVp5vC3Xj5GqWBblmjt69damj4fF4e7c7zvLamMoAIViN4ZunMLUzYyx4Ij/DEfhWRcO4cq/2BGbP4iR3n2pYaMCOfvy0qxcNW73rZ+6yADKYdWHUawOm1XLEXem3l6a+5mVF5bvR92q89PYv9FVnD37iqxLSqkgG3nYxyGWTmbfkF+WrfC9r7rXDbGHvaRDNlEydJ8IAjSdhqNTWtK5nlNRdmW6ioccWeVgBgSRMQQQCToGJKyIkAySNI1EjhbrMJZcvTWZ89hHpUHQvRRRQBRRRQBRRRQHLuAJJAHnSS4gt8K6feOg9hufwFd3sOrxmAMGR5HqOlJ/wkfC7j3zf7pP40B6MLPxnN5R4R/L+80qySI5Uj9YPuN81/eumvkfYJ9IP6z8qhq4GicNVHzjpHwiSBMAtuwGZoB+8ete4jDZlIga/+weh1rzG9oLFkTcfJGuqtPTaKh8f2pDLNhNTzuSunUAST7xWaq4U9ZyS+51GV3lW4s/DHGigCZYldFzFixOXOp1LHTNvruTPmC4ZdthgdQxPwELH3ZE+OBEnMJ6CaruI7VX7bLmKkHl9WJJ9WBjzj50nf7Y4iPD3Ygy2YQco1JB+Erykkb7iuKeWp9MkWVG4RzNFwt8KzJDpb1ADAopVyPFmKyY8WoGYx1Nef9GeR9Y0Als2cltZJHiUwswQoIjKNYkU14X2mV0GfJmiSFJHpoffqOhNSacUToR71arR3ZT2ieqHWEwS2xCiB+UbAAaADoKcVHNxe2u7GPP+pNKJxiyftj30/Or001oNx7TbG4bMs8xSiYtDsyn3FKzRxTVmSm07oqWMwFxkJUdQACNYMasQY+XOonB4G8xIu2kQAkAgySOR029OXnV3NhlOjkA9QCvuNx864bDOSc+UryC6e5BmTPnHlWOWDi9F16mpYmSab69CnJYKm5qCukhSPCIAYNmnPOp0GgMedOrGCcFEdcqoTooCqAoK21IMhQRERqpXToZnEcNhw2e4gWeQKmY1JAJERptzmaW/gEuJCjMDBzGVU85y7NsDt71pjRUVbNdciiVVyd8pDPwY2u7Ni3acIMmfvAiojNmfw5WnUD1gVL4Xhzkk52jdZ0CGAIRRHh0J8QmWPKAJDD4ELqfE0RmIH4AaAU5qwqEMLglQaanbMYk/IAD0AApeivAKEntFFFAFFFFAFFFFAFFFNsfxK3YQvedbajmxA9tdz5UDdhwzACToBVQ7RdusoZMIFuPzcmEXz/xfOKpnaft+2KbKrPZsT4Yg970kjUag9R7ioZMZcJykBzrlRAB11aIOnz6xzyVMQvpV/uYl8QpQnqrrrvuWOzchzdfxu29wsSW65ZJAHl/6pxbxqnZWXnI/MkEVXsLZM5pZHI+AMcvkZA2jl11nlTk41ueUgaQOvpb5+deNUwVSTzZvPR+h9J/JwtS107vlf2Y/x1my+pVXbqQB56mJPzqOu4fICFlQyscg1Vo0BgyJEwATBmurXEJGlm5E/EYC+kNHzJPpRicWMygXIJ5EfEfsjnCgyZIA0G1MNTrRmnLbn/b1LMU8PChKDla64vpLr7nvDsZFyZnKvwuoKqwPSJD7jlEjadLAO1REhrUkHkfmTOg/raqvbxLOxW34Sw8JKhsoXQ3IOrg8tyIA1oR7i3VR1XK8RkMOzZZJiRpOsRzgda97J28LxtdHx9Oqltz36uWixxYXjz03MeEeQNOX5af1t86jLGOQQsAERtpl5Dn+pqQiQIJHrz+f61ZTelrnp05XW56I6kfrSi32GzkDyJpvLD4gG9NP+Pxr0uOYb0/5Gn5VYWEgnF7w2cx560pY7T3AIEP7QPmKi+7J3OnQH+pruT00qATNvtGD/apm1nQ+EdNOfvNSlrtHaO5K+o/aqjm6CvdOe/rQgu9rilptnX5x+dOVYHbWs/jqaUt3mXVWI9DSwsX2iq/wW7iHIJY931IBJ8gedWCoICiiigCiiigCiiigIDtLjMcojB2bb9Wd9R6Jz67n0NZZxkYt7rfxVvEEn4mdQbMTAhRAgeWp6cq3Kiqp0827MtbD9rvJ/g+dVWGJHhDLlJXXNsIFo6oI59NuldLbOucQumlrUsYkEgjTedY8hW09oex1jFjxA27gEC7b8LgchI3Hl5VRuN/RpiLak2WNwATKQl0+p2b8JrPUoSdtTz6uDmu9FUN/KoHegLGqfaPqH8O3n0gV4cwE92LXPOCQTA5b/wDaB60yxtu7YYLcGRzsLttmuHp400UmdpnQeVJ5mXxBGRh9pXF25m0MhV+DXmTM7HSqnh3fczvDSH38Qokh3U8i+p9gDv7HlXf8ROudWB0zXRqesBgDJ9TEjUb1HW+IlBLm4ukzeQOxI5KhkqJnxHpuKLmLBK5TbDMft22732RJVRP2iZ15a1HYO9hHDvYmsPfy8oGhAkOuUeFRK6rmeJ6wTy1dnEtdAGUEqwIdvEGgyQCPEoMD5CelV9AqDPFtVDTI74zBMMXYqrGZg6CQYDRTrC8QEhpUnRhMlssbKHyuIgmSTyjz0QzUWnFluVwWj0J/AYu6WIKyEMKUYPH+YbhiD5b8qkbfF2mPC55x4Y9m0/SmeDuKxy5R94qDr0JLELPqJHnRgMYzEiRmQ5SoJyKZI+2FP79TWuS7VZ6bsa6dRq1mWGy0iQCPXQj2Nex0gn5fhSWEV4l2B6QMo/5pwPPb8PkKJ6Hpp3QmVHOZr2POPLau9Osfh+dKJhmb4QT7T+NdEiOv9Qa89vmKkrHALjfZC+bT+VSWG7LqDLsW8hoKggrtqwWMKpY+9T/D+zQ+K7qfu/vU3Zw6oIUADypSgueKoAgaAV7RRUEBRRRQBRRRQBRRRQHk0RXteRQHtFMOKccs4Zc1+6lseZ1Pou59qhb3bvDus2r9tQdmbT8GjXyriU4x3OHOKdm0WHGJbjNdCwNZaNPc7VS8Za4Ybn1eGDP961b09QV2PmB701x2AvYjxfxCXxyBjKNuSyPy/SoXEYRrRyuFnfR8oHsplj6ivNrYua2jZd/9Ho0cLQq7yTfXMW4p2WVDIzhGMgIWQLP2SxuBh7zTJMKizKnmJ7y6o15lmOpInqTS+IYkDPn8u8XNv91dI/Wubba6EEnQAMc55QF+EehnymsjrzT+V265GuODoqOsV5HuH4Ct4kLcu22aCGV1Kgc9HbWdNQAf1i8Z2VuW7jILtp9/BAzNr9q5BIJ33G2w5TlvD3FdW7pg3nbDk+ZaIHymrJhcPddT362tRoAskes/lWvD1n9MrnnYr4fSkr07L7dWKHg+F3Uj6sEaT3b+Bf5Nczac+lSXdDMubNOkgzmImeUgDy5bVJY/gvdiS1siZAMp8gu5pLCY0KwzBnWNB3nh6CE5+lelRhGOsGeMqHZPK+vIZcH4i5Z1bKXTQqjBoA08UxHtNOcX2lS0QHnOdgFYk9dNT+VStjCK6s1u13SSSRGWTzPmfOmj8NWNCY5iZnyPM+lWzd3obaMLR3uHDO3VgTKW2K7ksRHqW8I/erLhO3dlgDkYL1XKy+gymT8qoWM4XaKkMqmNpQqPOANSx61B4jAsHLCwQANCrFrg9BMWvlpymqczLrGyp2xwxiWKk8ipn5Danlnj1hvhup848udYTbxToBBvoNDAbOu2mZ2gAa/CDBB1invD+MAgm5fVgJibWRNNScwEueUfnU5hY3VLytsQfQzXdYnhuLXWcG3bAt8rneRptIVSR6CPWKsFri9+3tcuoNPiGaekA7VOYixplFVXhF3HXSpLhbfVkEn2gGfwq0qNNdalMg9oooqQFFFFAFFFFARXaDtJawdvPdDmTACKWJP5D3NZ7xf6T792e47uxbMibmYXDykcgfSfWtWIqNx3ZnC3jN2xbY6alROkAfgAKqnGT2ZnrU6kvplbrmYY1x85uHvCG/vHuZwSN9swc+RzRrXiskgubZA275CsgHYJaMkctYH6apjPorwrMWttctvyIYNHoHBj9OUVFYn6Krv93iQ53m6mZiY08RJy9NNY+VZXRmuv8HnPC1Vwv14Dbs72huXG7sWcPbtqBEXApgzEIJ6fnqaWxfaLApfCsAbgI1W2Wg+w1+RqAx/YHF2gx/hwwg62XJYxuSW2B3gD2qHu4a5a+rcXbcCGUrKgbeJ2gESIgCNOZquUWt0drEVqStquvA03D8dw9wMVvWyFEt4h4RzkVB2+2uDW6Qtth1uC0AOcnk0e3OqMcr6KLVwCTC5rSjXfxRm0nU9QOgrqXkT3jLzAg21gaf4SBrJ0051ycvGTtaJpuD7UYa6Cbd0HKJIghv8ASQCfaom39IlrMZtXFQGDcMR5abz5b1RyUf8A+O5l5EG0q69V8J/CfOu0tuPEO8yjQMCGRddlRdHHy5kipv11+x/Kqbr06/JotrtPh8Rbhb4t5jAzQra8hn33iRTHiOES1H1udjyKZjqNPENh+NUzB4vJcW59U7fZF234m6QgOUDoZ9KuvD8dcxdstdu2rSrEpacOekvB8PpNaKVV3s3p13Mtp1u00e4ytEjRNIIkK+XoNS3yqwXsPCAll16GY66jf1qu3CuviRgDoWUqPaNT7084daOYtlO2+eT7KNvevQZooyadkJOpDECZPIPmY+x2qP4vhe8TKFVjMkMWT1LOm/ptU/iMKCDCrmPUQfcrTE4ZxACn0VvD7zqf61qho3FPXhtzOFS20LvkufVJPP7zfzat5indzhF2Zzq5ne8gMaz4RB+XrtVzwXAzdIEZj/lgLPmKsfD+xqKc11muafCdVH4VGVkFV7P8CvXSDlRut0gqvss7/wBaVe+H8CS1rqzdT+1SCIFAAEAaADlXVdpWIuFFFFSQFFFFAFFFFAFFFFAFFFFAFFFcXLoWMxAnQSYnn+Q/CgO65uWgwhgCOhE0lcx1tfidBBjVgNd41NVftj9IdrCIy2/rb+XwqNVUkAgsZGmswNfSuJTjHdnFScacc09ETGP7J4W8IuWLZ9Fjrrp61BY76KsK+qG5bI2Abw+QI6D1mq1wv6VMYVe5cs2riLHhB7tzMgZZJzajXQxU7d+lGzcRShNrMP7xGnzEgFd+c8qqjOlU3svuZ/8AaqRzOPC+3DmRmK+inEAHur9t+i3FhRpvlAIJ3/o1D4zsDi7fiNgOfvWm8eo+yvwoJMbemlXTB9q7jLmR1uL10I9NNj5GvOL9u7lhEfu0yFsjsWICEjwE/wCEmZPlVlXDRjHPfTu1M7p0HrquvEzG/hntEgrdTTVWEr/NcaMw9BHTrVt7BYovbK95oJACWAijXfvMsM3lyB58pS79KFtQyYrCutxZGXwspgwSC0aSOh2rvBdvMMufvba2rOZTbKifCyIWLBdouFxy0A0O9YW6cZJZvNM5pQpxm2p7bp6DHiuB7oiLjsW1nKWPpO361HLBJELPQSp93Gg86tmNxmDxKhlv3O7Gma3JQEbg6SD68qa4fs3bfLc/iO8ssJGVdWgxueWh1r1MyUbs0ZMz+XUYYK+WIRLbE7AIQw92mpu9gksQcRmadQtsbRuSdOtTnDTh7a5bQVB8j7mmXaQiVP8Agf8ASucyl9LNcVKC+YcdnO0GHxSN/DGVtkKdIgkSB56VMVmv0I/2GI//AKJ/srQ8RjFT4p9htXOZJXZ3bXQXoptg+IW7s92waN45TTmpTT1RGwUUUVICiiigCiiigCiiigCiiqD2i+l3D2MPnsjvbrFlVJgDK7JmYjYHLIG5BG29Q5JbnE5xh9TLT2g7R2sHaZ7hkgSEXV29F6ee1Zb2m4jiOIKzvcW3atsCttbi805keNjleDHUjSDVL4h2lvXb7Ylrrd4w+IEgKp0yAfZXyptd4i9yMzEhQVGonKNIkf8AvSsNVzqbOyPOljIS1lFtcr29tekW3D8QNyWC2VKi2rABibmWQbgAmdAJjTWksbw1XD90veHOctxTCuMoOUW8sgiD0qH4N2kv4e4GtuQyKLYJAPhgaQw20/CpH+NtNavXDfa06KHCEE960EORkAC7kAHkelZHG/yv2RZTxVOtDsquv/Z76Pbez17tlxuePiri20S7bRlCNbQMsMmYhpkQSQdRmnQn2fOEtJK3Gv2XthSANbTqQcozjSJPw6GfIVEcD4vau4cJeZlzEuxXKQDAAhTBElRJB5DTTVbs0zPcvWVNvLctkFnTMQFO6aghtZ6aeVcyTgpOey4/4JhUUJRjB3T0s9ZRa04pJp6d1roc8N4w4JuWyM+ma0FaLqqCxLASAQNmBEAGrnbSzi7WS4fqsQkGYkA6j3VgOW4qCGFLOXtC07WiLTKoNoSiw0ksTMEbGDrpUrwLhDi1kLi22YlFQ5iAdchZxqc0kRzPOtGCxdK7pOSSlpbk+di6dKb+Z3k+Om/jdq+/Ha3G5W8VwwW2FjEnPlOW1fXcr8GRmJyh18JUvCuqhSylVamOIfEd21pj9UsJJKKrakqJJzAnL8J10I5VoWKsLet93eJLRHeEAnTYssQYP66Gs5tA4MthcVbJtt8DxLZSfgBzAXbekqJBB1VlYEG6pSlB5aq+0lx6/sz1eydndq6tfbwfMbJjr+CRrlhmi4cjrlm0M6nLqYHeEAwQNp1qxdhe1Nr+Ht2Lt0reV3Ch/DCvlK5bkQuubQxvvUZxh7q2Wts/eW3ZLiXcxaLah1tnUTll8snVWXKwEqWqTcOhwG2nUn7QnUjzjlXF5OPZz4Fcajw9Wy5ad68/yb2mIZgdjAaWEEghWImDpt1aonhXH1xC3EVwxtyCZ3zbgE6GMvKqHg8OEtK1u+6hSQWVis5vslVMfDpz0pnwTifcO9lCSrHNJAGsaiRsPXpyrjCzUqmj256Hq4qVWjBSqwsnxTT9mXH6OuJ3MNhLzKpBd1ZWZTlICEGDsdRFWDgvbC9iVw5uC2BiFxGYKCMvdAkQSx303qBxXFbQ4LYUPbVjd0th9dLjEiCZ5gmeoqO7J4e/i0s2bFw2Dhhcfvis5w7hSg6cxPka2SimnHfTQr/kRvFR3epaMLj3t2j3bFczCY30HWluwPanEYjHX7N25mt21YqIEyHVQZ3OlZ9wri628Tc766zZsqoxDbb+IAkDYdaZXuOPh8ReuWLxtly4DIfjEyRP4iqKTdOVpHU8TDJmej5aXPpGisN4T9JPELeHUEoV2W5cDNcPiB1n4t8onXXymtj4DxFr+Ht3WUKzrJA2BmP0rWqiby8dyYZpRz2aQ/oooqwkKKKKAKKKKAzv6Se2d62r4fC23zxD3I2BGyjeTO8enUYTi74EKxgiZB0PT56Vr3bRMQuOvMqOyErGkj4FnbUc6hRxO2+l1ACNPEoaPmJHyrxK2Kq05vPC6vobV8IpYlKaqa6aaO3NGdJ4hGcLsZBHmYM1I27NtB4YJZfi6xpPSZ3q5thMI4gpaI6QB+1NbnZ/CHYhdI0f95561V/qEJNZk0Y6/wD89Xa+Safdf+ipHiCqykmW0CgiVJB59RrBp1xLj4uZ0FiyoZMoyqQQZnMDMzGmunlUjjuyFtypTEKpX7wDfr/WlMh2Uvgkg2n3K5XAJPKQQN6vVbDTak353Rkl8LxdKP0eVn7Ed2e7ULhbZhFZzoCwnKJHKYnWZ8vOn2A4/wB1dF9GByjWQ0GQZBA18/WmTdn8UFK9yy818IPPU5lmTGlJNgXtqVywSTlmRz0EHkBWjJRm20082+t7mSvSlTleSaaenDfXiiSscaI75kdlF1gzmCNR4/nJ/GnFntjigZW8ZnMJykamdiNp/aoy04IMZScw56mRzB/qKbP4Z5hRllSCfcDY0VCk3ql6cDNGpUWik/M03h3b9X0xK5W0+sQaN5su4PmvyqY4xwxcVYyHK0jPbY6gE6gg/dbY/PcVjqcXRgq+JWXw66zOnKtF+jm+72LkmURwoHQxmaPIyNOs1tw0pzXY1VdPzR1B1HdVEQ3AuJHDucNebJbLTauvB7i9JBt3Otm4AFadNp60vf7Orm1Zghd0W2FY4gOgzd3EBQwmZJjLBEirhj+B2L897bDE6E6gnlqRvp1qvYzBthzGIUXsOpXLfuAubY2Fq7l8eQAkLdUZ0MQSCQOKmFnTj81nbZ/s1UYxqKNOpbR6P98vuQePdbMW3tXWcEDxZVDD7JcW2gsNBmnxc60nDY1bYh7K255ooAb25+xNUh7bXbRW3b78MpuWgTN9LYMaaf8A7FuQQGWdNwulQvB+0GJtArbvBgxyi2QGWTABysInrWOGd37SNn3ceu8tVfsKjU1dcO7u7/Bly7VtZazci3bts+VQ+Vc+pC6ecT+9MOzPGrHD7gcm9cIsvbyoo8csGDMDGoiBvUOcPexABxEAiV5bb6AdfOubPZwKSUuMs7Rqd5Gp29v+K5hjKUIuMtXw5GyGDxOIqZ4wyxXNavv3OMGMxIvLl3IQCLuugOxkaRrpS9rhi+FsvdZdd5Y6EGSZA3O2vpT0FVJyiWO8ak+p/emtziCK/wBcwWNkgkzvsBVNN1sVLTSPP9c+tj0XhsPhE5P5p+v9L8aaiwwnNVCjr9ozp6j862XsZby4GyP8J/3HrWbcK4c99/Bbd1yzC6HXYlm0A9RNan2ewTWsNbtvAZRBgzzJ3r2KdOFOOWK8eL8fxt3GGc5zlmlJ/bgvsvy7vvJGiiiuzkKKKKAKKKKAzTtZhn/jXcFgBGkaHwAb/j7Daoa9ild+7eGaCYZc2gidSNOXOtjIprf4Vaf4raGeeUT896rcLlinYxPC27N2c1l7JDZYLZc3+XNIPt1pxiezCwCrssiQHAIP8ybf6a0/F9hcLcIYoQy7EHUazpmnmB8hUDjPoydrwuJi2CKZFopodI1ZTrrrqKplh4P/AIrr7F8cTNbSfv73M3xfC7lv4l0+8viU+4294ppIrVL3Ya+AcrWyY01I/Soi72extssTZVxyhVbkNzBJ1nruOlZZYLXRmyPxB21Sb+9v2Ue1imX4WI9/0pyvFm0zBWjqon51Y/4q8zHOrLbI2uKVYtPNW2Gh0jpUdaSxdYjumGpBIGQ7kZhqQRII2O2sVTPAX2fpb9lsfiGnzR8nf3sMCuFu/wBpZQE7kqNf5hr86RPYjCNquYc/DckfIzUmeB2HE2rznWDmQGCNxII29KYYfhyu9xEvKWtmGBRwd4nb8jVDwmIh9EmvH+zvt8JVXzxX/lr8DW72FQf2dwrrJza8o5b+4infZHAPg8UHvXk7pgyvBOs/C2SNdl0GulOX7NXNPGuu05gDrG8Go/F8Pe0fGpHQ7qfRhoa6jLFUtXL0MzwOAqy+VWfc37M0ZTmAZdVbUEagj1rlyIOaIiCGAII5gg6EeRqsdku0SWA6XSQpIZSBIB2aY1E6VYu1Dju0M6ZiZ8sszX09DFxrUs3HijwcVhJYebXDg+ZB4+7hrVtglmVnMoDsoRztct7m22n2YG+h0iu3+Is5DEWw3NhbRWbWSWIHiM896eYwm6MqDwzJJ5+nlTPEYdbYBYM2Y5QEEmvNxOHqVpWVlHv/AErv0N+BxFKjTzSTlK/BbeLsvW5yMW5O/wCG3ntS9mwXE97I9x+ccqs/Zzsc90yEYIQfGdJPLU7j0Bq48J+j6xbhrwF1wZEiFU9QOZ9a5p4KlBaq759fktq46rUd4vKuWl/F/ooHC+zdy+uWyjZSILbATzLVdeCfRjYtBTdOdh0mP9R8R0gctquSIAIAAA2A5V1WwxiWHwy21CooVRyAgUrRRQBRRRQBRRRQBRRRQBRRRQBRRRQBRRRQHL2g2hAPqJ/OmV3gOHbeynsI/Kn9FLC5C3eyVgggBlDRMN02+KaiLv0dqCzW3AZtyUEmNpZd/lVxornKjrMzOb/YnFh5BttbAMAE5jtB8QAHPmZnlTe72fxABBssQdCIkH251p1FQ4InOzG8VwK1AzWyrayACmnLyPyr27YzrbtZiQG0zuSNtN+nKtguWg3xAH1E/nSFvhVpWzrbQN1Cia5hTyO8TqdTtI5Za+JmOC7A3cTlLpkVdQzSCJ6Aa1e+F9jrFkCV7xhrmfr5LsPxqdoq0qPAK9oooAooooAooooAooooAooooAooo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://cttgroup.ru/upload/images/Solutions/GIS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857398" y="885920"/>
            <a:ext cx="2031432" cy="2252098"/>
          </a:xfrm>
          <a:prstGeom prst="rect">
            <a:avLst/>
          </a:prstGeom>
          <a:noFill/>
        </p:spPr>
      </p:pic>
      <p:pic>
        <p:nvPicPr>
          <p:cNvPr id="23556" name="Picture 4" descr="http://thumbs.dreamstime.com/z/technical-drawing-1779030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840102" y="4561785"/>
            <a:ext cx="2282823" cy="1443229"/>
          </a:xfrm>
          <a:prstGeom prst="rect">
            <a:avLst/>
          </a:prstGeom>
          <a:ln w="19050">
            <a:solidFill>
              <a:schemeClr val="tx1"/>
            </a:solidFill>
            <a:prstDash val="lgDashDot"/>
          </a:ln>
          <a:effectLst>
            <a:softEdge rad="112500"/>
          </a:effectLst>
        </p:spPr>
      </p:pic>
      <p:pic>
        <p:nvPicPr>
          <p:cNvPr id="23555" name="Picture 3" descr="D:\ГИС-центр\Мероприятия\День открытых дверей\аэрофото_чердынь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6452" y="3763363"/>
            <a:ext cx="2315914" cy="1638735"/>
          </a:xfrm>
          <a:prstGeom prst="roundRect">
            <a:avLst/>
          </a:prstGeom>
          <a:ln w="28575">
            <a:solidFill>
              <a:schemeClr val="tx1"/>
            </a:solidFill>
            <a:prstDash val="lgDashDotDot"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971498" y="2511186"/>
            <a:ext cx="173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Карты и атласы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14684" y="3627745"/>
            <a:ext cx="1893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Космические  и</a:t>
            </a:r>
          </a:p>
          <a:p>
            <a:r>
              <a:rPr lang="ru-RU" b="1" dirty="0" smtClean="0"/>
              <a:t>аэрофотоснимки</a:t>
            </a:r>
            <a:endParaRPr lang="ru-RU" b="1" dirty="0"/>
          </a:p>
        </p:txBody>
      </p:sp>
      <p:pic>
        <p:nvPicPr>
          <p:cNvPr id="23557" name="Picture 5" descr="I:\Галерея тематических карт\Иванова\цмр.преуры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9928453" y="1896142"/>
            <a:ext cx="2794917" cy="1486522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8748214" y="3193575"/>
            <a:ext cx="184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Моделирование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46960" y="2524836"/>
            <a:ext cx="9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Глобусы</a:t>
            </a:r>
            <a:endParaRPr lang="ru-RU" b="1" dirty="0"/>
          </a:p>
        </p:txBody>
      </p:sp>
      <p:pic>
        <p:nvPicPr>
          <p:cNvPr id="23559" name="Picture 7" descr="http://santa-shop.ru/img/geo1.gif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316174" y="5067300"/>
            <a:ext cx="1982029" cy="131985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669809" y="4683456"/>
            <a:ext cx="127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Географию</a:t>
            </a:r>
            <a:endParaRPr lang="ru-RU" b="1" dirty="0"/>
          </a:p>
        </p:txBody>
      </p:sp>
      <p:sp>
        <p:nvSpPr>
          <p:cNvPr id="23561" name="AutoShape 9" descr="data:image/jpeg;base64,/9j/4AAQSkZJRgABAQAAAQABAAD/2wCEAAkGBxQTEhUUEhQVFRUVFxoWGRQUFRcYFxkZFBQWGBgYGBQYHSggGBooHBcYIjEhJSksLjAuGB8zODMsNygtLisBCgoKDg0OGxAQGywkICQvLCwsNC8sLzAvLCwsLCwsLCwsNCwsLC8sLCwsLCw0LCwsLCwsLCwsLCwsLCwsLCwsLP/AABEIANoA5wMBIgACEQEDEQH/xAAcAAABBQEBAQAAAAAAAAAAAAAAAgMEBQYBBwj/xABSEAABAwEEBQYJCQUFBAsAAAABAAIDEQQSITEFBkFRgRMiYXGRoQcyQlJykrHB0RQjM2KCorLC8CRDU2Phc4OTo9IVNWTxJTRERVV0hLO0w9P/xAAZAQADAQEBAAAAAAAAAAAAAAAAAgMBBAX/xAAsEQACAQMDAgUEAwEBAAAAAAAAAQIDESEEEjFBURMiMqGxYXGR8ELR4YEU/9oADAMBAAIRAxEAPwD3FCEIAEIQgAQhCABCEIAEIQgAQhCABCYtlsZE29I4NHTmegDMnoCp7Zp12wNhb589bxG9kDeceNE8acpcCSnGPJfOcAKnAbyq92mYyaRB0x/lCo4yGjR2qhjtDZTURT2s75KMhr0N8UcQrWOS2Ec2KCMDJrnONPUwVPCUefm3+/BPxd3H9/58kkOtL9kcI6ayO7BdaO0rv+zSfpJpXdAcIx/lgHvSInWryuQruo8d9SpDbRIPpI+Mbr4HWCA7gAUruuLfvuOrPm/77DY0PDtYHemXP/ESnGaMhHixMHotAPaFIikDhVpqPhmOg9CWkcpdxtsewwYC3xHHqcS4HiakcOwoslpDwdhabrmnNrhsPcQdoIKfVReuW2gylhqR9aN2B9U0WpbrmN7bFuhCEg4IQhAAhCEACEIQAIQhAAhCEACEIQAIQhAAhCptNawxwVaOfJ5oOA9I7OrNNGDk7IWUlFXZazzNY0ue4NaMyTQLNaR1pqbsIpXC8W1cfQj97qdRUKDR1ptjg+VxYzMVFB9hnvPetPozREUA5jedte7Fx47OoUV9tOn6sv2I7p1PThFBYtEWiU33Hka+W435iOg+Rwu9RVzYtX4I8bt92d+TnGu+hwrwVqhTlWlL6DxoxX1AIQhSKke3MJjddwcBVp3OGIPb3VS7LMHsa8ZOaHD7QBTGl7RycMjtt0gDe52DRxJCdsMFyNjPMY1vqtA9yb+Iv8ir07aPk745x4rnBkjdjgQSHU84UOPBXazGvUvzccYzc+9T0Wke1wWkibRoG4AdgTzXki/uJB+eS+wtZXSlscbcGRjnhnJg7Gl9HFxG2jalapU+jLB+0TzuGJdcZ1NABPaKcDvRSajdvsFVN2S7lsxtABuFMcThvKUhCkVBCEIAEIQgAQhCABCEIAEIQgAQhCABJkkDQS4gAYkk0AHSUzbrayFhfIaAdpO4DaVlqTW938OAHtp+J3cPbWnT3ZeETnU24WWOaQ07JO7krID0vGBpvB8hvScepTtDassio6Skkmf1QegHM9J7lbaPsDIW3Y20G07Sd5O0qSmlVstsML3YsaV3unl+yBCEKBYEIQgAQhUekLeJXckx11hN1z2+M47Y4gMz5zsmjuaMXJiykojrXfKJgR9DC6oOx8o2je1u/f1K2JSIIWsaGtADWigA2BZ7W3ShAFnjxe+gdTOhyb1u9nWnUfEkooRvw4uTIdld8rtt/wDdxUI6mnm9rseoLYqt0BowQRBvlnnPPTu6hl/zVkitNSdlwsIKUWld8vIIQhSKghCEACEIQAIQhAAhCEACEIQAIQhAAomk9IsgZefwaM3HcPiu6St7YWFzuA2k7gqbRujXTv5e0ZeRHspsqPN6Nu3paKXLJzm77Y8/BXQAWmQS2qVjWeTFfANOqtQMscz1UWlbpGJoDWtkoMAGQS3eBDKUUfWKWVlnlNmbWYNuxNoKco9wa2oyu1IJrkK5LujLDO2Nvyie/L5RjYxjAdzQWl1Okmp6Mls5uRsKaivqOu0m7ZZ5iN9YR3OkB7kl9un8mFn95NdP3GPTj7G3aZD/AHsg7muATLrEzbfPpSyOHYXLLG3D5TaD5MLPtPk/KxNOltI8aaAD/wAu8HtM9O5Jfo6HbFGetjT3kJv5BCMooh1RtHuTKBm4bmtpHjW0M9HkG/jDkwdINFa29zugOsteAbGCSpoAGQA6gAotuh5QBpNG1q6mZpkOr4BNGmr5ElN2wUh0jJLRokkbWt5znupQk4Brc8CNnYrCywwMAoZS4Cl9vyhppu+boLuGSltAaKNFANgUa12oNFT2b1eSviOESXl80ndibbpCNjTS+52wP5XHr5TYsnpa3yWYxy3I3l1XXJm3mub0jyeg7KA0IwN3YoDLKHSYiuA2YAmnVgqjXr5y1Qx77raem8D3pZWhHauvIQbqS3PhcG81S0kyZrx8ldZJmENlhcwChxoWyAASszo4dyv1Qa46zCwxNfybpXyPEUcbSG35HeK28a0yzokQWiZ7QZ3AOIxjhLmsac6B4o9xGVagHzQuRZOt9y6tFtjYaOcLxFQwYvPosFXO4BQ7ZpVzWOc2I0a0uJkcGVDQTg0VdXDJwamYQGijQGg4kNAaCd5pmUjSn0E39k/8BTbRNxQar6UtltbJLLO2zxslLWshjZUhv8SSW/hiPFp17FePs7j/AN4zN9EWP80BVX4OhSzHplf7GD3LWtKzabudynjsjv8AxKc9fyH3WcKW+zzRtc5k75SGkhkzYrpIxGMTGkHClcRjkVYtKH7t9VlhrkfRNvbPCyVooHtrQ7DkRwII4KWs/qCf2CH7f/uvWgQAIQhAAhCEACZtdpbG0ucaAdp6B0p1zqCpwAxqqRsZtUl52ELDgPOP6+G9Y2JOTWFyIsFkdaH8vMOaPEZspvPR7epX64AurQhDaiPXncT3Aj4LrnpkOxHVj9qnwPauOcnSNudc5NOekuemnOTpCNnXOTTnLjnJpzk6QrZ1zk096S96jTTUT2sTcrHbROGipVWQZDedlsCW43jU9iHvTU/NlcHPKW4maPNZB0An2D3rKW2sumI27GzRDhHcc4dzlqdDYucdwA9Yn/Sstqp87pi9sEkz+AbIG+1qlW9TOqj6Ueh602ASmzOP7mYyDrEMrR3vB4BIaVY6Z8Vvpe4/BVrSox4Ky5H2lJt30UnoO/CV1hRaPo3+i78JTGFL4PcbL/fP9gWsDek+s74rIeDx37N/fvH3QVsGpTToiHT6zvinWMAyCSEquX62JR0UOoApYYhudKP8+RaFZ/UX/qoG6SUf5rj71oFjNQIQhAAhCj22YtFG+McB8VjdlcCJbXGV3JN8UYvd7v17lYRRhoDWigGQTdjs4Y2m04k9KfWRXVipdWCRP4p6qduCWmrScOI7jX2BMMQ3O5x4D3+9Nuekudies92HuTbnK0USbOucmnOXHOTTnKiQjZ1zky96TJIo0kiokTcgmfl11UaXHNLfMoskikqMpye7jsQmzrnph8iS+RRpJF3RgkiEpl5oeUNjkkOTa9jG3ves54I4S62SPON2E19J72Y9jXKztstzRszsrzXD/EdyY9oXfA1Z8LTJvMbB9kPcfxjsXn1nlnp0FaKNzprxG+l+Vyq2lWumfEHpD2FVDSkjwPLkkMKXJ4ruo+xNNKdGS0Uzvg8ANlIIr8+/8DSte2NvmjsCx3g5P7O/+3d3xMWyYUowoWdnmN9UJ2OJoya0dQASWpyvu9qVjIotRz8xIN08o+9/VaFZvUc/N2gbrVKO5h960iwYEIQgAUaFl5xeeoJ6U4U3pTRRI8yt2A6hCE4AmLT5I6fdT3hPqFpCa4C7zGOceAqPwoRjK6/t31Paa+9Nuckg0AG4Jt711pEGzr3piSRJkkUaSRUUSUpCpJFHkkSZJFHkkVVEhKYp8ijvkSXyKNJIqqJzylcVJIoskiTJIkWbnSNA2uHdie4JuFcIxuyz12fydgYzz3Mb2AvPe1aDwSWe7Yb38SV7vVux/kWS8J01BBGMue7sutb7XL0LUKz3NH2YDbGH/wCLWT8y8ibwezBFjpf6PiPeqZqutL/R8QqQIjwZLkeaU/Go7CnoytFMz4P2/MSitKT5/wB1Gte2J38R/ZH/AKFkNRgeTnAphaBn6Ea2LHHc3vKUY58mf/HlHU2H/wDJOx2Z22aQ9Yi90YQ2/vZ6rj+ZLbHJ5zfUP+pYaii1FOFsG62y/giWoWV1GPPt4/42X3D3LVJWOgQhCAEbepLSW5lKSxAEIQmAFSayzBsUlcncnDxmlbH/APYFdrH67TE8hG1rncpa4iQ1rnUbAHSk4DfEO0LUYx+SRRpJFHmtrB4xuemCzufRMttbXeK5rvRcD7F3RSZxSbQ7JIo75EmR6jverKJzymKfIo8kiTJIoskiqkQbuLkkUWSRJkkUaSRMkaoipJFN1abetDfqgu7KD3qnkkWh1GZV8jtwAHGtfckrO1NnRSj5kUXhKnJtIaMbkTQB9Zxc72Fq9wsVnEcbGDJjWtH2QB7l4Lp6XlNJkb7RFF2Pjip2hfQC8mZ6UVghaX+j4hUiu9L/AEfEKkWx4FlyLaU8wphqeYVopn9RcrSP5/5GrWsKyepI51rG6f8AKFrIhXALDSREnw7YmQ6mA4lKalYywZvUg/PaQH/FPPaXfBaxZHUs/tWkR/PB7b61yxjoEIQsA4uoQgAQhCAG5oA7OuG0EtI6nNIIUP8A2ZTxZZW7Ti1+Z3ytcVYIQBWvsc3kyREbnRODj9tkgA9VQrRYpHV5SzQvH1Zbzj9mSIAesr6i6i7CyMfJo+IVvWKWPpZHHj0/s0jnd1VXS2axgVc6WEb5jPF/8gUC9BQmU5LhiOnF8o86i0LDLjDai+u50Mg+40e1MzarSVwmYegxOb3h59i39t0VBMKTQxSA7JI2v/ECsB4TdC8gyzz2MvgDZeTlbA90bSx4JaXNaQMHNoP7RUWomuon/npvoQJdWLTXDkSP7R4PYY/eoU+r1rBwhvDe2SKnY54PcoLdY7U3xZ30GxwY+vWXtJ70o6+2qM85sL2+g5ru0Op3Ky1NRfqE8CH7cTa9D2lgqYJXdEcb5D9wFXvg9ikDZ3yskiF5rWtlY5ho1t5zrrgDQ3h6qsNXdM2m1QGaOyskAcWFsVoHKBzdhZK1rRgWkc84OGWSh6wawzNhljNgt0b3RuaH8iHxi8KV5SNzgKVSVNTKasykKCjwvcxer3z+k7OfPtQl9R5m/KvoheKeDXV2dukYZJoXxtZE+YcpRrueOSbVmJaTffQOA8U7l7Wudu7K2srEHS/0fEe9UqutMfR/aHvVKnjwTlydCdYUynGFMKU+pLKyW0VA+eqa7sfgtLJITzGG6PKdhXqFcK+zisrqm75+2j+d+aT4LTQZV349uXdRKad+QMPnV86++969arsczontY83mPN1rzm12YY8jMGlA7fQGpIVFatZmRm0Oc9o5F3JiGovF11rrxGdCDhvV3pB1+zl1KG6HiuYcKPbxBA7Fso2VzIyu7FVqaf27SY/mxntEi2Cxmp5/6R0oPrQHtbKtmpsqgQhCw0EIQgAQhccaIA6uEpt8wA2A+/cm2Oe4bukjHsSOavZAPl1MSRTsSY5QckgBrczU7ycUg2tgyxruCVzty0gFRyOLiKGlczu6MFIUJ1uOwDia+xNm1uO4cFNV4R63AsVV60aP+UWSaICrnMJaPrs57PvNCqtJa0ww1vy1INC2MFzq50N3xTTzqLL27wiP/cxHodM/H/DYfzp41ZS9MWBhHPqKjaoVtFW9WKkTTGpJGZJ5owxJNABiB+qqJLO2hF4dvuXZcnY0/gp1kFmtRikcGw2jmkuNA2RtbjiTgAcWnpLNy9gfpuxucK2izlwOAM0Zod4F7Pp618xvNU0QAkcW3gdNJZPrFrmVvAtqQBeFMQKkY7Rie1LDxvC8Z8C9plItDCXGFpYWg5B7i68G9YAJHUduPpdf+a4aupdObi0UjG6uT9MfR/aHsKpU7adnX7Qfiml06ar4kb26kqkbMEppSV0LoJlFquaWq3D+Y0/emWksT8KbWEtPDxTxaWnisnoGcDSNsZ53OH2Hmv4+5ap0FTeabrqUrSoIzo5u0VJpiCKmhxNcNOWzQ0Ez2vljDnNyJrsxAIBo4dBU+0irbvnkN4ZnuBVZHNagaGKB42PEz469cZifd4OPBWdmYfGeQXZYCjWjc0HHYKk502CgGNt4Dalkz+qH+89K9dm72SlbRYvVL/eulf8A0nfFIVtEj5KLgEIQsNBCE1a2uLHBho4ggGtKEjOtDTsKAMvavCFZWue2PlJiwlpLG0ZeBoQHvIDgDtbUdazdu8IspJDY2R+lekNOilAOog8VTW7U2aEU5FxDBS9Z3h7cBgOTIvk03AKmbAWOuteA7ax7bj+LDUjiVi2S63Md+hOtWnbRO686RxIwDmu5MgbqMokRaetLaj5TaCdxke8d7ioE96tZG4dFKcXCvtXBK3yKtrvOHZjVUUY8WEuy5h1rtYFeX+yRGT95hPep0OutpAqQCN7o68eYWrNOzrVshOymPADAJLmAHngiuQaR8Ujo030QbmbOHX921kbjuq9neS72KJPrS6X6ZpLf4cMguU3OBul+Gd4kYZBZa9UULwAPJI3byE29hdQ3BT6uFe1YqFNO6Ru5l7pG2wShv0kV0UDTGHNp6MZNOCpp7oFb7COst7pA09yhukGxzgN5xHckOldsc13crJGBLaW7werFVkz6knepkzz5TAe9RXuZuI7vYtyGBqCF8jrkbXPefIY0ud6ralbDQXg0tEpDrSeQZ5oIdKeoCrWdZJPQoGitcbRZ23InxhnmGGMD7jWk8Sruz+FGcD5yCJ/oOfGO++uSs9Q8QS/P92Kx8Pqej6H0XFZomxQtusbjQmpJJxc4nMnp9imE7+xefweFWHDlIJm77hY/2lqsofCPYDnK+OvnRP7y0EAdNV5c6Fa93FnQpQ7mqtEYe1zTUAilWuLTjucDUHpBwVPI6eDxw60RD94xo5ZoHnxNwl62UOXMOat4J2vaHscHNc0ODhiCHAUcDtzql7tqnS1E6T8pSVJSWSDY7ZHK2/E9r21pVprQjMEbCNoOIT6haQ0NG9xla50U2XLREB5pWgeDVsoxyeDTYoht08GFpj5Rg/7RZ2kjrks+L2dbb42m6vWoa2FTDwzlnppRysmN1htb4dITPjNHskqDmMRiCNoIJHFavRWvMDwOW+adtzLeBGPdhvWG1stjJLdO+NzXsdcc1zSCCC3YQqZ7l2LKINHtbNabFTG1RDoJx7M1UaY8JVliBEAdO/ZzSyMHpc4VPAY715G9yYe5btA9R8FOmHPnt001XvlMJc4DIjl6UG4AgDcAF6lBaGvFWkHqXh/gtfjaq5fMitNo5avtHcvQWWgsNQ4tI3bKEdv9VxyqtTfY9Cnpt9NPqbRCrdEaUEvNNA8CvQ4ZVHHAoVU7nLODg7MskIQtFKy1Dnn9bAodrskcrbssbJG7ntDh2OwVtbLPeFRn7VXO3Hs4LzK8XCQyRnbZqZZ3Yx8pET/DfUepIHNA6gFQ2/UOUVMbopMfKDoX0623g4+qt9WiMksdROPUbbc8htur80XjxSs6bokaOm/ESGj0ioEbHeMwh2yrSHe1e2D3e5QbdomCbGWJjzleIo/g8c4cCrx17XqRjpXPHpJjWrxXcDgOAOaYkc0nItG3PFel23UiM15KWSM0pdd84wdPOIefXWa0jqTaGVusZKP5T7russfdH3iumGspS62+4jpSRly4igY6vQRko8mGDmg9RxPvUm32B0ZpI18RrT51hbU/VJADuFVCfE4Yj9dq6lJPKEaaGi4Da4Hd7k0anEkHoKXJKdor1pl72nySD0JjBuUHzadSYeBsrVSZIrvjkt+pm7iMm8exRsXENY0kk0DWglxJyFBiSi4DbnUzNSpug9BWi2vuwMLqZuODG+k73YnoW31X8GZddktxug5QMOJ/tHjxepuPSMl6XZYGRMDImNYxuAa0AAcBT+q4K+uUcU8v2OqnpnLMsEXVrRhslkihe++Y2mrqUGJLqDbdFaDqXdIyzgXowfQZcvD7UmB6hl0qRaG3mubUi80gkZgEZjpWKi0raIHFheSWmha/nN6CCcbp2UIXPpKMJyk55ZTUboJbeDR6ItNslDy6NrLpADJgWF2GfKNc8fcHHZLmtxjPz7HQjISPo6Mk0/etJaKk0AfdJ3KPoPWFkzgw8yQ5NJqHeid/1c91aLW2N4OBxBzByouqejpPhWIw1M4vOTBab1UgtMnKOvMeQ0F8Ra1woXEk4EOqHDEg+KKKuGocAGMloJ6XR8aUjV/ra2OwNZPDQWcPayaFp5sYeQGyRN8gB1AWDDnAgA1vK5UXajLfnmKjdhRSUJwwmehTVOsr2KAajWUZmV3pSUFaZVa0f1T8OqVjb+4B333PftPnE02YdKt3PxJ3ipPQcagdm34pu/UimezYMS7MY9KolJ8svGhBcJDVi0bFFUxQRxnKrGNqQemhwwHXToUgu4imedcq4HD4UUd0gI2kA9WfbXJJe+pIOZzA6S3I1NTls3p40yygTLNO9r2lgq4V20pgRSgoKUQr3VzQ5ZSSQUNKMacwDmXfW9g7hPax59fUQU7KKZoUIQtPOBNTQNdmMd+1OoWNJqzArZbE4ZY9xURwIwPsor1cc0HMA9a5J6OL9LsUU+5RV/W2q5XqVs+wsOynUVHdozc7tXJPSVVxkqqkSCT+v1tXK/r9bFJfYXjZXqI96ZfZ3DNrst3QueVOpHlMqnF9RtwBFCAQcwQKHgVn7dqdY5P3QjO+E8mMczdHMPEFXzjlXDr69qQZK1SxlNPyuw+xPk8/0l4OHCvITh25szaHjIwU+6slpTV6ezc6eMsZlyrHBzRewBvNOGO+i9rMns9oCjWiGN90PY19Debfa1112VRUZ0XfS1dZerIj0sXxg8R1f1WtFsIMbbsdcZn1DOmhzec8BxovVtWdVYLEKsF+UihmeBexzDR5DegdFSaK5LwBluwB6+wJL34nfT9Yb6ZralSpV54K06EYcD3Kfr4dNN3QmuU6u6lPYmi8Yd3E7d+9NmQEbc9+0ba07eCyNIuoj7pM+7fXp4VVTp3RjZ2jG49oN14AJGJwIHjNO6udcQcVMMmfQO0GgoPckcpSgHA1wFCcThj8FeFNp3QzpqSs0eXaWMsD7koLXDEEHA0ODmO6+IO4r0bVLWZ1qs4Ljz2G5IR5TgAQ7iCDurVQ9PaIitUdxwdUGrXMPOaaHoOB3bcNwUPQep01lDw2aUMJvG7E2Ot3CnKSXgMMyKZLtjPGUebV0MlK0ePqXWus1+ymzMo6W0UY1u5oe0vkdua0DPeWjMhEAusa0UN1obXCl0AAVrhXD2pEcYBbQVcaU515xxwDnYl5xJGORSnQPukljwBnXAigzJIwFMMRuWON3c9DTadUY2byxTpMT3b67b3Cta96bdL1UpiBSuZpQjhlhVW2iNBGcF18NaDcNASSABgKgAbCDUrQWHV6COnNvkbX479mW07FtkjamqpU8csyVj0fNN9G0Z4vcBd7ccd+ZyWt0ToJkPOPOf5xGXQP6q1AXVjZ59bWTqYWECEIWHICEIQAIQhAAhCEACEIQAIQhAAQm3QtObQesBOIWNJm3sR3WKM+Q3sSHaMiObe93xUtCzZHsbvkurIJ0VD5v3nd2OS5/seHzT6zvjn0qeuEI2R7DeLPu/yVr9G2cEAgAuyBkdV2zIuxSnaIiAJEdTTDnOr2k4J61wNL2EtaSDgSASKEEY9alOaDgRXr6FtkM6srLzP8kB1giH7kOpjSgoOnnEBVtmtrZXlkEMe8udUDmmnkt6NpxotEuNaBkAOpaEatk75/6VfyGcg3pqbmRNEYyOF83ju7Eqz6KjIBew3v5juUNRtBcSOOBx2KzQgzxpfb7Y+CrsGiA28ZC17nE1o2gIOxwydxqrERi7doKUpSgp2ZJaECynKTuxLGgCgAAGwYDsSkIQICEIQAIQh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3" name="AutoShape 11" descr="data:image/jpeg;base64,/9j/4AAQSkZJRgABAQAAAQABAAD/2wCEAAkGBxQTEhUUEhQVFRUVFxoWGRQUFRcYFxkZFBQWGBgYGBQYHSggGBooHBcYIjEhJSksLjAuGB8zODMsNygtLisBCgoKDg0OGxAQGywkICQvLCwsNC8sLzAvLCwsLCwsLCwsNCwsLC8sLCwsLCw0LCwsLCwsLCwsLCwsLCwsLCwsLP/AABEIANoA5wMBIgACEQEDEQH/xAAcAAABBQEBAQAAAAAAAAAAAAAAAgMEBQYBBwj/xABSEAABAwEEBQYJCQUFBAsAAAABAAIDEQQSITEFBkFRgRMiYXGRoQcyQlJykrHB0RQjM2KCorLC8CRDU2Phc4OTo9IVNWTxJTRERVV0hLO0w9P/xAAZAQADAQEBAAAAAAAAAAAAAAAAAgMBBAX/xAAsEQACAQMDAgUEAwEBAAAAAAAAAQIDESEEEjFBURMiMqGxYXGR8ELR4YEU/9oADAMBAAIRAxEAPwD3FCEIAEIQgAQhCABCEIAEIQgAQhCABCYtlsZE29I4NHTmegDMnoCp7Zp12wNhb589bxG9kDeceNE8acpcCSnGPJfOcAKnAbyq92mYyaRB0x/lCo4yGjR2qhjtDZTURT2s75KMhr0N8UcQrWOS2Ec2KCMDJrnONPUwVPCUefm3+/BPxd3H9/58kkOtL9kcI6ayO7BdaO0rv+zSfpJpXdAcIx/lgHvSInWryuQruo8d9SpDbRIPpI+Mbr4HWCA7gAUruuLfvuOrPm/77DY0PDtYHemXP/ESnGaMhHixMHotAPaFIikDhVpqPhmOg9CWkcpdxtsewwYC3xHHqcS4HiakcOwoslpDwdhabrmnNrhsPcQdoIKfVReuW2gylhqR9aN2B9U0WpbrmN7bFuhCEg4IQhAAhCEACEIQAIQhAAhCEACEIQAIQhAAhCptNawxwVaOfJ5oOA9I7OrNNGDk7IWUlFXZazzNY0ue4NaMyTQLNaR1pqbsIpXC8W1cfQj97qdRUKDR1ptjg+VxYzMVFB9hnvPetPozREUA5jedte7Fx47OoUV9tOn6sv2I7p1PThFBYtEWiU33Hka+W435iOg+Rwu9RVzYtX4I8bt92d+TnGu+hwrwVqhTlWlL6DxoxX1AIQhSKke3MJjddwcBVp3OGIPb3VS7LMHsa8ZOaHD7QBTGl7RycMjtt0gDe52DRxJCdsMFyNjPMY1vqtA9yb+Iv8ir07aPk745x4rnBkjdjgQSHU84UOPBXazGvUvzccYzc+9T0Wke1wWkibRoG4AdgTzXki/uJB+eS+wtZXSlscbcGRjnhnJg7Gl9HFxG2jalapU+jLB+0TzuGJdcZ1NABPaKcDvRSajdvsFVN2S7lsxtABuFMcThvKUhCkVBCEIAEIQgAQhCABCEIAEIQgAQhCABJkkDQS4gAYkk0AHSUzbrayFhfIaAdpO4DaVlqTW938OAHtp+J3cPbWnT3ZeETnU24WWOaQ07JO7krID0vGBpvB8hvScepTtDassio6Skkmf1QegHM9J7lbaPsDIW3Y20G07Sd5O0qSmlVstsML3YsaV3unl+yBCEKBYEIQgAQhUekLeJXckx11hN1z2+M47Y4gMz5zsmjuaMXJiykojrXfKJgR9DC6oOx8o2je1u/f1K2JSIIWsaGtADWigA2BZ7W3ShAFnjxe+gdTOhyb1u9nWnUfEkooRvw4uTIdld8rtt/wDdxUI6mnm9rseoLYqt0BowQRBvlnnPPTu6hl/zVkitNSdlwsIKUWld8vIIQhSKghCEACEIQAIQhAAhCEACEIQAIQhAAomk9IsgZefwaM3HcPiu6St7YWFzuA2k7gqbRujXTv5e0ZeRHspsqPN6Nu3paKXLJzm77Y8/BXQAWmQS2qVjWeTFfANOqtQMscz1UWlbpGJoDWtkoMAGQS3eBDKUUfWKWVlnlNmbWYNuxNoKco9wa2oyu1IJrkK5LujLDO2Nvyie/L5RjYxjAdzQWl1Okmp6Mls5uRsKaivqOu0m7ZZ5iN9YR3OkB7kl9un8mFn95NdP3GPTj7G3aZD/AHsg7muATLrEzbfPpSyOHYXLLG3D5TaD5MLPtPk/KxNOltI8aaAD/wAu8HtM9O5Jfo6HbFGetjT3kJv5BCMooh1RtHuTKBm4bmtpHjW0M9HkG/jDkwdINFa29zugOsteAbGCSpoAGQA6gAotuh5QBpNG1q6mZpkOr4BNGmr5ElN2wUh0jJLRokkbWt5znupQk4Brc8CNnYrCywwMAoZS4Cl9vyhppu+boLuGSltAaKNFANgUa12oNFT2b1eSviOESXl80ndibbpCNjTS+52wP5XHr5TYsnpa3yWYxy3I3l1XXJm3mub0jyeg7KA0IwN3YoDLKHSYiuA2YAmnVgqjXr5y1Qx77raem8D3pZWhHauvIQbqS3PhcG81S0kyZrx8ldZJmENlhcwChxoWyAASszo4dyv1Qa46zCwxNfybpXyPEUcbSG35HeK28a0yzokQWiZ7QZ3AOIxjhLmsac6B4o9xGVagHzQuRZOt9y6tFtjYaOcLxFQwYvPosFXO4BQ7ZpVzWOc2I0a0uJkcGVDQTg0VdXDJwamYQGijQGg4kNAaCd5pmUjSn0E39k/8BTbRNxQar6UtltbJLLO2zxslLWshjZUhv8SSW/hiPFp17FePs7j/AN4zN9EWP80BVX4OhSzHplf7GD3LWtKzabudynjsjv8AxKc9fyH3WcKW+zzRtc5k75SGkhkzYrpIxGMTGkHClcRjkVYtKH7t9VlhrkfRNvbPCyVooHtrQ7DkRwII4KWs/qCf2CH7f/uvWgQAIQhAAhCEACZtdpbG0ucaAdp6B0p1zqCpwAxqqRsZtUl52ELDgPOP6+G9Y2JOTWFyIsFkdaH8vMOaPEZspvPR7epX64AurQhDaiPXncT3Aj4LrnpkOxHVj9qnwPauOcnSNudc5NOekuemnOTpCNnXOTTnLjnJpzk6QrZ1zk096S96jTTUT2sTcrHbROGipVWQZDedlsCW43jU9iHvTU/NlcHPKW4maPNZB0An2D3rKW2sumI27GzRDhHcc4dzlqdDYucdwA9Yn/Sstqp87pi9sEkz+AbIG+1qlW9TOqj6Ueh602ASmzOP7mYyDrEMrR3vB4BIaVY6Z8Vvpe4/BVrSox4Ky5H2lJt30UnoO/CV1hRaPo3+i78JTGFL4PcbL/fP9gWsDek+s74rIeDx37N/fvH3QVsGpTToiHT6zvinWMAyCSEquX62JR0UOoApYYhudKP8+RaFZ/UX/qoG6SUf5rj71oFjNQIQhAAhCj22YtFG+McB8VjdlcCJbXGV3JN8UYvd7v17lYRRhoDWigGQTdjs4Y2m04k9KfWRXVipdWCRP4p6qduCWmrScOI7jX2BMMQ3O5x4D3+9Nuekudies92HuTbnK0USbOucmnOXHOTTnKiQjZ1zky96TJIo0kiokTcgmfl11UaXHNLfMoskikqMpye7jsQmzrnph8iS+RRpJF3RgkiEpl5oeUNjkkOTa9jG3ves54I4S62SPON2E19J72Y9jXKztstzRszsrzXD/EdyY9oXfA1Z8LTJvMbB9kPcfxjsXn1nlnp0FaKNzprxG+l+Vyq2lWumfEHpD2FVDSkjwPLkkMKXJ4ruo+xNNKdGS0Uzvg8ANlIIr8+/8DSte2NvmjsCx3g5P7O/+3d3xMWyYUowoWdnmN9UJ2OJoya0dQASWpyvu9qVjIotRz8xIN08o+9/VaFZvUc/N2gbrVKO5h960iwYEIQgAUaFl5xeeoJ6U4U3pTRRI8yt2A6hCE4AmLT5I6fdT3hPqFpCa4C7zGOceAqPwoRjK6/t31Paa+9Nuckg0AG4Jt711pEGzr3piSRJkkUaSRUUSUpCpJFHkkSZJFHkkVVEhKYp8ijvkSXyKNJIqqJzylcVJIoskiTJIkWbnSNA2uHdie4JuFcIxuyz12fydgYzz3Mb2AvPe1aDwSWe7Yb38SV7vVux/kWS8J01BBGMue7sutb7XL0LUKz3NH2YDbGH/wCLWT8y8ibwezBFjpf6PiPeqZqutL/R8QqQIjwZLkeaU/Go7CnoytFMz4P2/MSitKT5/wB1Gte2J38R/ZH/AKFkNRgeTnAphaBn6Ea2LHHc3vKUY58mf/HlHU2H/wDJOx2Z22aQ9Yi90YQ2/vZ6rj+ZLbHJ5zfUP+pYaii1FOFsG62y/giWoWV1GPPt4/42X3D3LVJWOgQhCAEbepLSW5lKSxAEIQmAFSayzBsUlcncnDxmlbH/APYFdrH67TE8hG1rncpa4iQ1rnUbAHSk4DfEO0LUYx+SRRpJFHmtrB4xuemCzufRMttbXeK5rvRcD7F3RSZxSbQ7JIo75EmR6jverKJzymKfIo8kiTJIoskiqkQbuLkkUWSRJkkUaSRMkaoipJFN1abetDfqgu7KD3qnkkWh1GZV8jtwAHGtfckrO1NnRSj5kUXhKnJtIaMbkTQB9Zxc72Fq9wsVnEcbGDJjWtH2QB7l4Lp6XlNJkb7RFF2Pjip2hfQC8mZ6UVghaX+j4hUiu9L/AEfEKkWx4FlyLaU8wphqeYVopn9RcrSP5/5GrWsKyepI51rG6f8AKFrIhXALDSREnw7YmQ6mA4lKalYywZvUg/PaQH/FPPaXfBaxZHUs/tWkR/PB7b61yxjoEIQsA4uoQgAQhCAG5oA7OuG0EtI6nNIIUP8A2ZTxZZW7Ti1+Z3ytcVYIQBWvsc3kyREbnRODj9tkgA9VQrRYpHV5SzQvH1Zbzj9mSIAesr6i6i7CyMfJo+IVvWKWPpZHHj0/s0jnd1VXS2axgVc6WEb5jPF/8gUC9BQmU5LhiOnF8o86i0LDLjDai+u50Mg+40e1MzarSVwmYegxOb3h59i39t0VBMKTQxSA7JI2v/ECsB4TdC8gyzz2MvgDZeTlbA90bSx4JaXNaQMHNoP7RUWomuon/npvoQJdWLTXDkSP7R4PYY/eoU+r1rBwhvDe2SKnY54PcoLdY7U3xZ30GxwY+vWXtJ70o6+2qM85sL2+g5ru0Op3Ky1NRfqE8CH7cTa9D2lgqYJXdEcb5D9wFXvg9ikDZ3yskiF5rWtlY5ho1t5zrrgDQ3h6qsNXdM2m1QGaOyskAcWFsVoHKBzdhZK1rRgWkc84OGWSh6wawzNhljNgt0b3RuaH8iHxi8KV5SNzgKVSVNTKasykKCjwvcxer3z+k7OfPtQl9R5m/KvoheKeDXV2dukYZJoXxtZE+YcpRrueOSbVmJaTffQOA8U7l7Wudu7K2srEHS/0fEe9UqutMfR/aHvVKnjwTlydCdYUynGFMKU+pLKyW0VA+eqa7sfgtLJITzGG6PKdhXqFcK+zisrqm75+2j+d+aT4LTQZV349uXdRKad+QMPnV86++969arsczontY83mPN1rzm12YY8jMGlA7fQGpIVFatZmRm0Oc9o5F3JiGovF11rrxGdCDhvV3pB1+zl1KG6HiuYcKPbxBA7Fso2VzIyu7FVqaf27SY/mxntEi2Cxmp5/6R0oPrQHtbKtmpsqgQhCw0EIQgAQhccaIA6uEpt8wA2A+/cm2Oe4bukjHsSOavZAPl1MSRTsSY5QckgBrczU7ycUg2tgyxruCVzty0gFRyOLiKGlczu6MFIUJ1uOwDia+xNm1uO4cFNV4R63AsVV60aP+UWSaICrnMJaPrs57PvNCqtJa0ww1vy1INC2MFzq50N3xTTzqLL27wiP/cxHodM/H/DYfzp41ZS9MWBhHPqKjaoVtFW9WKkTTGpJGZJ5owxJNABiB+qqJLO2hF4dvuXZcnY0/gp1kFmtRikcGw2jmkuNA2RtbjiTgAcWnpLNy9gfpuxucK2izlwOAM0Zod4F7Pp618xvNU0QAkcW3gdNJZPrFrmVvAtqQBeFMQKkY7Rie1LDxvC8Z8C9plItDCXGFpYWg5B7i68G9YAJHUduPpdf+a4aupdObi0UjG6uT9MfR/aHsKpU7adnX7Qfiml06ar4kb26kqkbMEppSV0LoJlFquaWq3D+Y0/emWksT8KbWEtPDxTxaWnisnoGcDSNsZ53OH2Hmv4+5ap0FTeabrqUrSoIzo5u0VJpiCKmhxNcNOWzQ0Ez2vljDnNyJrsxAIBo4dBU+0irbvnkN4ZnuBVZHNagaGKB42PEz469cZifd4OPBWdmYfGeQXZYCjWjc0HHYKk502CgGNt4Dalkz+qH+89K9dm72SlbRYvVL/eulf8A0nfFIVtEj5KLgEIQsNBCE1a2uLHBho4ggGtKEjOtDTsKAMvavCFZWue2PlJiwlpLG0ZeBoQHvIDgDtbUdazdu8IspJDY2R+lekNOilAOog8VTW7U2aEU5FxDBS9Z3h7cBgOTIvk03AKmbAWOuteA7ax7bj+LDUjiVi2S63Md+hOtWnbRO686RxIwDmu5MgbqMokRaetLaj5TaCdxke8d7ioE96tZG4dFKcXCvtXBK3yKtrvOHZjVUUY8WEuy5h1rtYFeX+yRGT95hPep0OutpAqQCN7o68eYWrNOzrVshOymPADAJLmAHngiuQaR8Ujo030QbmbOHX921kbjuq9neS72KJPrS6X6ZpLf4cMguU3OBul+Gd4kYZBZa9UULwAPJI3byE29hdQ3BT6uFe1YqFNO6Ru5l7pG2wShv0kV0UDTGHNp6MZNOCpp7oFb7COst7pA09yhukGxzgN5xHckOldsc13crJGBLaW7werFVkz6knepkzz5TAe9RXuZuI7vYtyGBqCF8jrkbXPefIY0ud6ralbDQXg0tEpDrSeQZ5oIdKeoCrWdZJPQoGitcbRZ23InxhnmGGMD7jWk8Sruz+FGcD5yCJ/oOfGO++uSs9Q8QS/P92Kx8Pqej6H0XFZomxQtusbjQmpJJxc4nMnp9imE7+xefweFWHDlIJm77hY/2lqsofCPYDnK+OvnRP7y0EAdNV5c6Fa93FnQpQ7mqtEYe1zTUAilWuLTjucDUHpBwVPI6eDxw60RD94xo5ZoHnxNwl62UOXMOat4J2vaHscHNc0ODhiCHAUcDtzql7tqnS1E6T8pSVJSWSDY7ZHK2/E9r21pVprQjMEbCNoOIT6haQ0NG9xla50U2XLREB5pWgeDVsoxyeDTYoht08GFpj5Rg/7RZ2kjrks+L2dbb42m6vWoa2FTDwzlnppRysmN1htb4dITPjNHskqDmMRiCNoIJHFavRWvMDwOW+adtzLeBGPdhvWG1stjJLdO+NzXsdcc1zSCCC3YQqZ7l2LKINHtbNabFTG1RDoJx7M1UaY8JVliBEAdO/ZzSyMHpc4VPAY715G9yYe5btA9R8FOmHPnt001XvlMJc4DIjl6UG4AgDcAF6lBaGvFWkHqXh/gtfjaq5fMitNo5avtHcvQWWgsNQ4tI3bKEdv9VxyqtTfY9Cnpt9NPqbRCrdEaUEvNNA8CvQ4ZVHHAoVU7nLODg7MskIQtFKy1Dnn9bAodrskcrbssbJG7ntDh2OwVtbLPeFRn7VXO3Hs4LzK8XCQyRnbZqZZ3Yx8pET/DfUepIHNA6gFQ2/UOUVMbopMfKDoX0623g4+qt9WiMksdROPUbbc8htur80XjxSs6bokaOm/ESGj0ioEbHeMwh2yrSHe1e2D3e5QbdomCbGWJjzleIo/g8c4cCrx17XqRjpXPHpJjWrxXcDgOAOaYkc0nItG3PFel23UiM15KWSM0pdd84wdPOIefXWa0jqTaGVusZKP5T7russfdH3iumGspS62+4jpSRly4igY6vQRko8mGDmg9RxPvUm32B0ZpI18RrT51hbU/VJADuFVCfE4Yj9dq6lJPKEaaGi4Da4Hd7k0anEkHoKXJKdor1pl72nySD0JjBuUHzadSYeBsrVSZIrvjkt+pm7iMm8exRsXENY0kk0DWglxJyFBiSi4DbnUzNSpug9BWi2vuwMLqZuODG+k73YnoW31X8GZddktxug5QMOJ/tHjxepuPSMl6XZYGRMDImNYxuAa0AAcBT+q4K+uUcU8v2OqnpnLMsEXVrRhslkihe++Y2mrqUGJLqDbdFaDqXdIyzgXowfQZcvD7UmB6hl0qRaG3mubUi80gkZgEZjpWKi0raIHFheSWmha/nN6CCcbp2UIXPpKMJyk55ZTUboJbeDR6ItNslDy6NrLpADJgWF2GfKNc8fcHHZLmtxjPz7HQjISPo6Mk0/etJaKk0AfdJ3KPoPWFkzgw8yQ5NJqHeid/1c91aLW2N4OBxBzByouqejpPhWIw1M4vOTBab1UgtMnKOvMeQ0F8Ra1woXEk4EOqHDEg+KKKuGocAGMloJ6XR8aUjV/ra2OwNZPDQWcPayaFp5sYeQGyRN8gB1AWDDnAgA1vK5UXajLfnmKjdhRSUJwwmehTVOsr2KAajWUZmV3pSUFaZVa0f1T8OqVjb+4B333PftPnE02YdKt3PxJ3ipPQcagdm34pu/UimezYMS7MY9KolJ8svGhBcJDVi0bFFUxQRxnKrGNqQemhwwHXToUgu4imedcq4HD4UUd0gI2kA9WfbXJJe+pIOZzA6S3I1NTls3p40yygTLNO9r2lgq4V20pgRSgoKUQr3VzQ5ZSSQUNKMacwDmXfW9g7hPax59fUQU7KKZoUIQtPOBNTQNdmMd+1OoWNJqzArZbE4ZY9xURwIwPsor1cc0HMA9a5J6OL9LsUU+5RV/W2q5XqVs+wsOynUVHdozc7tXJPSVVxkqqkSCT+v1tXK/r9bFJfYXjZXqI96ZfZ3DNrst3QueVOpHlMqnF9RtwBFCAQcwQKHgVn7dqdY5P3QjO+E8mMczdHMPEFXzjlXDr69qQZK1SxlNPyuw+xPk8/0l4OHCvITh25szaHjIwU+6slpTV6ezc6eMsZlyrHBzRewBvNOGO+i9rMns9oCjWiGN90PY19Debfa1112VRUZ0XfS1dZerIj0sXxg8R1f1WtFsIMbbsdcZn1DOmhzec8BxovVtWdVYLEKsF+UihmeBexzDR5DegdFSaK5LwBluwB6+wJL34nfT9Yb6ZralSpV54K06EYcD3Kfr4dNN3QmuU6u6lPYmi8Yd3E7d+9NmQEbc9+0ba07eCyNIuoj7pM+7fXp4VVTp3RjZ2jG49oN14AJGJwIHjNO6udcQcVMMmfQO0GgoPckcpSgHA1wFCcThj8FeFNp3QzpqSs0eXaWMsD7koLXDEEHA0ODmO6+IO4r0bVLWZ1qs4Ljz2G5IR5TgAQ7iCDurVQ9PaIitUdxwdUGrXMPOaaHoOB3bcNwUPQep01lDw2aUMJvG7E2Ot3CnKSXgMMyKZLtjPGUebV0MlK0ePqXWus1+ymzMo6W0UY1u5oe0vkdua0DPeWjMhEAusa0UN1obXCl0AAVrhXD2pEcYBbQVcaU515xxwDnYl5xJGORSnQPukljwBnXAigzJIwFMMRuWON3c9DTadUY2byxTpMT3b67b3Cta96bdL1UpiBSuZpQjhlhVW2iNBGcF18NaDcNASSABgKgAbCDUrQWHV6COnNvkbX479mW07FtkjamqpU8csyVj0fNN9G0Z4vcBd7ccd+ZyWt0ToJkPOPOf5xGXQP6q1AXVjZ59bWTqYWECEIWHICEIQAIQhAAhCEACEIQAIQhAAQm3QtObQesBOIWNJm3sR3WKM+Q3sSHaMiObe93xUtCzZHsbvkurIJ0VD5v3nd2OS5/seHzT6zvjn0qeuEI2R7DeLPu/yVr9G2cEAgAuyBkdV2zIuxSnaIiAJEdTTDnOr2k4J61wNL2EtaSDgSASKEEY9alOaDgRXr6FtkM6srLzP8kB1giH7kOpjSgoOnnEBVtmtrZXlkEMe8udUDmmnkt6NpxotEuNaBkAOpaEatk75/6VfyGcg3pqbmRNEYyOF83ju7Eqz6KjIBew3v5juUNRtBcSOOBx2KzQgzxpfb7Y+CrsGiA28ZC17nE1o2gIOxwydxqrERi7doKUpSgp2ZJaECynKTuxLGgCgAAGwYDsSkIQICEIQAIQh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5" name="AutoShape 13" descr="data:image/jpeg;base64,/9j/4AAQSkZJRgABAQAAAQABAAD/2wCEAAkGBxQTEhUUEhQVFRUVFxoWGRQUFRcYFxkZFBQWGBgYGBQYHSggGBooHBcYIjEhJSksLjAuGB8zODMsNygtLisBCgoKDg0OGxAQGywkICQvLCwsNC8sLzAvLCwsLCwsLCwsNCwsLC8sLCwsLCw0LCwsLCwsLCwsLCwsLCwsLCwsLP/AABEIANoA5wMBIgACEQEDEQH/xAAcAAABBQEBAQAAAAAAAAAAAAAAAgMEBQYBBwj/xABSEAABAwEEBQYJCQUFBAsAAAABAAIDEQQSITEFBkFRgRMiYXGRoQcyQlJykrHB0RQjM2KCorLC8CRDU2Phc4OTo9IVNWTxJTRERVV0hLO0w9P/xAAZAQADAQEBAAAAAAAAAAAAAAAAAgMBBAX/xAAsEQACAQMDAgUEAwEBAAAAAAAAAQIDESEEEjFBURMiMqGxYXGR8ELR4YEU/9oADAMBAAIRAxEAPwD3FCEIAEIQgAQhCABCEIAEIQgAQhCABCYtlsZE29I4NHTmegDMnoCp7Zp12wNhb589bxG9kDeceNE8acpcCSnGPJfOcAKnAbyq92mYyaRB0x/lCo4yGjR2qhjtDZTURT2s75KMhr0N8UcQrWOS2Ec2KCMDJrnONPUwVPCUefm3+/BPxd3H9/58kkOtL9kcI6ayO7BdaO0rv+zSfpJpXdAcIx/lgHvSInWryuQruo8d9SpDbRIPpI+Mbr4HWCA7gAUruuLfvuOrPm/77DY0PDtYHemXP/ESnGaMhHixMHotAPaFIikDhVpqPhmOg9CWkcpdxtsewwYC3xHHqcS4HiakcOwoslpDwdhabrmnNrhsPcQdoIKfVReuW2gylhqR9aN2B9U0WpbrmN7bFuhCEg4IQhAAhCEACEIQAIQhAAhCEACEIQAIQhAAhCptNawxwVaOfJ5oOA9I7OrNNGDk7IWUlFXZazzNY0ue4NaMyTQLNaR1pqbsIpXC8W1cfQj97qdRUKDR1ptjg+VxYzMVFB9hnvPetPozREUA5jedte7Fx47OoUV9tOn6sv2I7p1PThFBYtEWiU33Hka+W435iOg+Rwu9RVzYtX4I8bt92d+TnGu+hwrwVqhTlWlL6DxoxX1AIQhSKke3MJjddwcBVp3OGIPb3VS7LMHsa8ZOaHD7QBTGl7RycMjtt0gDe52DRxJCdsMFyNjPMY1vqtA9yb+Iv8ir07aPk745x4rnBkjdjgQSHU84UOPBXazGvUvzccYzc+9T0Wke1wWkibRoG4AdgTzXki/uJB+eS+wtZXSlscbcGRjnhnJg7Gl9HFxG2jalapU+jLB+0TzuGJdcZ1NABPaKcDvRSajdvsFVN2S7lsxtABuFMcThvKUhCkVBCEIAEIQgAQhCABCEIAEIQgAQhCABJkkDQS4gAYkk0AHSUzbrayFhfIaAdpO4DaVlqTW938OAHtp+J3cPbWnT3ZeETnU24WWOaQ07JO7krID0vGBpvB8hvScepTtDassio6Skkmf1QegHM9J7lbaPsDIW3Y20G07Sd5O0qSmlVstsML3YsaV3unl+yBCEKBYEIQgAQhUekLeJXckx11hN1z2+M47Y4gMz5zsmjuaMXJiykojrXfKJgR9DC6oOx8o2je1u/f1K2JSIIWsaGtADWigA2BZ7W3ShAFnjxe+gdTOhyb1u9nWnUfEkooRvw4uTIdld8rtt/wDdxUI6mnm9rseoLYqt0BowQRBvlnnPPTu6hl/zVkitNSdlwsIKUWld8vIIQhSKghCEACEIQAIQhAAhCEACEIQAIQhAAomk9IsgZefwaM3HcPiu6St7YWFzuA2k7gqbRujXTv5e0ZeRHspsqPN6Nu3paKXLJzm77Y8/BXQAWmQS2qVjWeTFfANOqtQMscz1UWlbpGJoDWtkoMAGQS3eBDKUUfWKWVlnlNmbWYNuxNoKco9wa2oyu1IJrkK5LujLDO2Nvyie/L5RjYxjAdzQWl1Okmp6Mls5uRsKaivqOu0m7ZZ5iN9YR3OkB7kl9un8mFn95NdP3GPTj7G3aZD/AHsg7muATLrEzbfPpSyOHYXLLG3D5TaD5MLPtPk/KxNOltI8aaAD/wAu8HtM9O5Jfo6HbFGetjT3kJv5BCMooh1RtHuTKBm4bmtpHjW0M9HkG/jDkwdINFa29zugOsteAbGCSpoAGQA6gAotuh5QBpNG1q6mZpkOr4BNGmr5ElN2wUh0jJLRokkbWt5znupQk4Brc8CNnYrCywwMAoZS4Cl9vyhppu+boLuGSltAaKNFANgUa12oNFT2b1eSviOESXl80ndibbpCNjTS+52wP5XHr5TYsnpa3yWYxy3I3l1XXJm3mub0jyeg7KA0IwN3YoDLKHSYiuA2YAmnVgqjXr5y1Qx77raem8D3pZWhHauvIQbqS3PhcG81S0kyZrx8ldZJmENlhcwChxoWyAASszo4dyv1Qa46zCwxNfybpXyPEUcbSG35HeK28a0yzokQWiZ7QZ3AOIxjhLmsac6B4o9xGVagHzQuRZOt9y6tFtjYaOcLxFQwYvPosFXO4BQ7ZpVzWOc2I0a0uJkcGVDQTg0VdXDJwamYQGijQGg4kNAaCd5pmUjSn0E39k/8BTbRNxQar6UtltbJLLO2zxslLWshjZUhv8SSW/hiPFp17FePs7j/AN4zN9EWP80BVX4OhSzHplf7GD3LWtKzabudynjsjv8AxKc9fyH3WcKW+zzRtc5k75SGkhkzYrpIxGMTGkHClcRjkVYtKH7t9VlhrkfRNvbPCyVooHtrQ7DkRwII4KWs/qCf2CH7f/uvWgQAIQhAAhCEACZtdpbG0ucaAdp6B0p1zqCpwAxqqRsZtUl52ELDgPOP6+G9Y2JOTWFyIsFkdaH8vMOaPEZspvPR7epX64AurQhDaiPXncT3Aj4LrnpkOxHVj9qnwPauOcnSNudc5NOekuemnOTpCNnXOTTnLjnJpzk6QrZ1zk096S96jTTUT2sTcrHbROGipVWQZDedlsCW43jU9iHvTU/NlcHPKW4maPNZB0An2D3rKW2sumI27GzRDhHcc4dzlqdDYucdwA9Yn/Sstqp87pi9sEkz+AbIG+1qlW9TOqj6Ueh602ASmzOP7mYyDrEMrR3vB4BIaVY6Z8Vvpe4/BVrSox4Ky5H2lJt30UnoO/CV1hRaPo3+i78JTGFL4PcbL/fP9gWsDek+s74rIeDx37N/fvH3QVsGpTToiHT6zvinWMAyCSEquX62JR0UOoApYYhudKP8+RaFZ/UX/qoG6SUf5rj71oFjNQIQhAAhCj22YtFG+McB8VjdlcCJbXGV3JN8UYvd7v17lYRRhoDWigGQTdjs4Y2m04k9KfWRXVipdWCRP4p6qduCWmrScOI7jX2BMMQ3O5x4D3+9Nuekudies92HuTbnK0USbOucmnOXHOTTnKiQjZ1zky96TJIo0kiokTcgmfl11UaXHNLfMoskikqMpye7jsQmzrnph8iS+RRpJF3RgkiEpl5oeUNjkkOTa9jG3ves54I4S62SPON2E19J72Y9jXKztstzRszsrzXD/EdyY9oXfA1Z8LTJvMbB9kPcfxjsXn1nlnp0FaKNzprxG+l+Vyq2lWumfEHpD2FVDSkjwPLkkMKXJ4ruo+xNNKdGS0Uzvg8ANlIIr8+/8DSte2NvmjsCx3g5P7O/+3d3xMWyYUowoWdnmN9UJ2OJoya0dQASWpyvu9qVjIotRz8xIN08o+9/VaFZvUc/N2gbrVKO5h960iwYEIQgAUaFl5xeeoJ6U4U3pTRRI8yt2A6hCE4AmLT5I6fdT3hPqFpCa4C7zGOceAqPwoRjK6/t31Paa+9Nuckg0AG4Jt711pEGzr3piSRJkkUaSRUUSUpCpJFHkkSZJFHkkVVEhKYp8ijvkSXyKNJIqqJzylcVJIoskiTJIkWbnSNA2uHdie4JuFcIxuyz12fydgYzz3Mb2AvPe1aDwSWe7Yb38SV7vVux/kWS8J01BBGMue7sutb7XL0LUKz3NH2YDbGH/wCLWT8y8ibwezBFjpf6PiPeqZqutL/R8QqQIjwZLkeaU/Go7CnoytFMz4P2/MSitKT5/wB1Gte2J38R/ZH/AKFkNRgeTnAphaBn6Ea2LHHc3vKUY58mf/HlHU2H/wDJOx2Z22aQ9Yi90YQ2/vZ6rj+ZLbHJ5zfUP+pYaii1FOFsG62y/giWoWV1GPPt4/42X3D3LVJWOgQhCAEbepLSW5lKSxAEIQmAFSayzBsUlcncnDxmlbH/APYFdrH67TE8hG1rncpa4iQ1rnUbAHSk4DfEO0LUYx+SRRpJFHmtrB4xuemCzufRMttbXeK5rvRcD7F3RSZxSbQ7JIo75EmR6jverKJzymKfIo8kiTJIoskiqkQbuLkkUWSRJkkUaSRMkaoipJFN1abetDfqgu7KD3qnkkWh1GZV8jtwAHGtfckrO1NnRSj5kUXhKnJtIaMbkTQB9Zxc72Fq9wsVnEcbGDJjWtH2QB7l4Lp6XlNJkb7RFF2Pjip2hfQC8mZ6UVghaX+j4hUiu9L/AEfEKkWx4FlyLaU8wphqeYVopn9RcrSP5/5GrWsKyepI51rG6f8AKFrIhXALDSREnw7YmQ6mA4lKalYywZvUg/PaQH/FPPaXfBaxZHUs/tWkR/PB7b61yxjoEIQsA4uoQgAQhCAG5oA7OuG0EtI6nNIIUP8A2ZTxZZW7Ti1+Z3ytcVYIQBWvsc3kyREbnRODj9tkgA9VQrRYpHV5SzQvH1Zbzj9mSIAesr6i6i7CyMfJo+IVvWKWPpZHHj0/s0jnd1VXS2axgVc6WEb5jPF/8gUC9BQmU5LhiOnF8o86i0LDLjDai+u50Mg+40e1MzarSVwmYegxOb3h59i39t0VBMKTQxSA7JI2v/ECsB4TdC8gyzz2MvgDZeTlbA90bSx4JaXNaQMHNoP7RUWomuon/npvoQJdWLTXDkSP7R4PYY/eoU+r1rBwhvDe2SKnY54PcoLdY7U3xZ30GxwY+vWXtJ70o6+2qM85sL2+g5ru0Op3Ky1NRfqE8CH7cTa9D2lgqYJXdEcb5D9wFXvg9ikDZ3yskiF5rWtlY5ho1t5zrrgDQ3h6qsNXdM2m1QGaOyskAcWFsVoHKBzdhZK1rRgWkc84OGWSh6wawzNhljNgt0b3RuaH8iHxi8KV5SNzgKVSVNTKasykKCjwvcxer3z+k7OfPtQl9R5m/KvoheKeDXV2dukYZJoXxtZE+YcpRrueOSbVmJaTffQOA8U7l7Wudu7K2srEHS/0fEe9UqutMfR/aHvVKnjwTlydCdYUynGFMKU+pLKyW0VA+eqa7sfgtLJITzGG6PKdhXqFcK+zisrqm75+2j+d+aT4LTQZV349uXdRKad+QMPnV86++969arsczontY83mPN1rzm12YY8jMGlA7fQGpIVFatZmRm0Oc9o5F3JiGovF11rrxGdCDhvV3pB1+zl1KG6HiuYcKPbxBA7Fso2VzIyu7FVqaf27SY/mxntEi2Cxmp5/6R0oPrQHtbKtmpsqgQhCw0EIQgAQhccaIA6uEpt8wA2A+/cm2Oe4bukjHsSOavZAPl1MSRTsSY5QckgBrczU7ycUg2tgyxruCVzty0gFRyOLiKGlczu6MFIUJ1uOwDia+xNm1uO4cFNV4R63AsVV60aP+UWSaICrnMJaPrs57PvNCqtJa0ww1vy1INC2MFzq50N3xTTzqLL27wiP/cxHodM/H/DYfzp41ZS9MWBhHPqKjaoVtFW9WKkTTGpJGZJ5owxJNABiB+qqJLO2hF4dvuXZcnY0/gp1kFmtRikcGw2jmkuNA2RtbjiTgAcWnpLNy9gfpuxucK2izlwOAM0Zod4F7Pp618xvNU0QAkcW3gdNJZPrFrmVvAtqQBeFMQKkY7Rie1LDxvC8Z8C9plItDCXGFpYWg5B7i68G9YAJHUduPpdf+a4aupdObi0UjG6uT9MfR/aHsKpU7adnX7Qfiml06ar4kb26kqkbMEppSV0LoJlFquaWq3D+Y0/emWksT8KbWEtPDxTxaWnisnoGcDSNsZ53OH2Hmv4+5ap0FTeabrqUrSoIzo5u0VJpiCKmhxNcNOWzQ0Ez2vljDnNyJrsxAIBo4dBU+0irbvnkN4ZnuBVZHNagaGKB42PEz469cZifd4OPBWdmYfGeQXZYCjWjc0HHYKk502CgGNt4Dalkz+qH+89K9dm72SlbRYvVL/eulf8A0nfFIVtEj5KLgEIQsNBCE1a2uLHBho4ggGtKEjOtDTsKAMvavCFZWue2PlJiwlpLG0ZeBoQHvIDgDtbUdazdu8IspJDY2R+lekNOilAOog8VTW7U2aEU5FxDBS9Z3h7cBgOTIvk03AKmbAWOuteA7ax7bj+LDUjiVi2S63Md+hOtWnbRO686RxIwDmu5MgbqMokRaetLaj5TaCdxke8d7ioE96tZG4dFKcXCvtXBK3yKtrvOHZjVUUY8WEuy5h1rtYFeX+yRGT95hPep0OutpAqQCN7o68eYWrNOzrVshOymPADAJLmAHngiuQaR8Ujo030QbmbOHX921kbjuq9neS72KJPrS6X6ZpLf4cMguU3OBul+Gd4kYZBZa9UULwAPJI3byE29hdQ3BT6uFe1YqFNO6Ru5l7pG2wShv0kV0UDTGHNp6MZNOCpp7oFb7COst7pA09yhukGxzgN5xHckOldsc13crJGBLaW7werFVkz6knepkzz5TAe9RXuZuI7vYtyGBqCF8jrkbXPefIY0ud6ralbDQXg0tEpDrSeQZ5oIdKeoCrWdZJPQoGitcbRZ23InxhnmGGMD7jWk8Sruz+FGcD5yCJ/oOfGO++uSs9Q8QS/P92Kx8Pqej6H0XFZomxQtusbjQmpJJxc4nMnp9imE7+xefweFWHDlIJm77hY/2lqsofCPYDnK+OvnRP7y0EAdNV5c6Fa93FnQpQ7mqtEYe1zTUAilWuLTjucDUHpBwVPI6eDxw60RD94xo5ZoHnxNwl62UOXMOat4J2vaHscHNc0ODhiCHAUcDtzql7tqnS1E6T8pSVJSWSDY7ZHK2/E9r21pVprQjMEbCNoOIT6haQ0NG9xla50U2XLREB5pWgeDVsoxyeDTYoht08GFpj5Rg/7RZ2kjrks+L2dbb42m6vWoa2FTDwzlnppRysmN1htb4dITPjNHskqDmMRiCNoIJHFavRWvMDwOW+adtzLeBGPdhvWG1stjJLdO+NzXsdcc1zSCCC3YQqZ7l2LKINHtbNabFTG1RDoJx7M1UaY8JVliBEAdO/ZzSyMHpc4VPAY715G9yYe5btA9R8FOmHPnt001XvlMJc4DIjl6UG4AgDcAF6lBaGvFWkHqXh/gtfjaq5fMitNo5avtHcvQWWgsNQ4tI3bKEdv9VxyqtTfY9Cnpt9NPqbRCrdEaUEvNNA8CvQ4ZVHHAoVU7nLODg7MskIQtFKy1Dnn9bAodrskcrbssbJG7ntDh2OwVtbLPeFRn7VXO3Hs4LzK8XCQyRnbZqZZ3Yx8pET/DfUepIHNA6gFQ2/UOUVMbopMfKDoX0623g4+qt9WiMksdROPUbbc8htur80XjxSs6bokaOm/ESGj0ioEbHeMwh2yrSHe1e2D3e5QbdomCbGWJjzleIo/g8c4cCrx17XqRjpXPHpJjWrxXcDgOAOaYkc0nItG3PFel23UiM15KWSM0pdd84wdPOIefXWa0jqTaGVusZKP5T7russfdH3iumGspS62+4jpSRly4igY6vQRko8mGDmg9RxPvUm32B0ZpI18RrT51hbU/VJADuFVCfE4Yj9dq6lJPKEaaGi4Da4Hd7k0anEkHoKXJKdor1pl72nySD0JjBuUHzadSYeBsrVSZIrvjkt+pm7iMm8exRsXENY0kk0DWglxJyFBiSi4DbnUzNSpug9BWi2vuwMLqZuODG+k73YnoW31X8GZddktxug5QMOJ/tHjxepuPSMl6XZYGRMDImNYxuAa0AAcBT+q4K+uUcU8v2OqnpnLMsEXVrRhslkihe++Y2mrqUGJLqDbdFaDqXdIyzgXowfQZcvD7UmB6hl0qRaG3mubUi80gkZgEZjpWKi0raIHFheSWmha/nN6CCcbp2UIXPpKMJyk55ZTUboJbeDR6ItNslDy6NrLpADJgWF2GfKNc8fcHHZLmtxjPz7HQjISPo6Mk0/etJaKk0AfdJ3KPoPWFkzgw8yQ5NJqHeid/1c91aLW2N4OBxBzByouqejpPhWIw1M4vOTBab1UgtMnKOvMeQ0F8Ra1woXEk4EOqHDEg+KKKuGocAGMloJ6XR8aUjV/ra2OwNZPDQWcPayaFp5sYeQGyRN8gB1AWDDnAgA1vK5UXajLfnmKjdhRSUJwwmehTVOsr2KAajWUZmV3pSUFaZVa0f1T8OqVjb+4B333PftPnE02YdKt3PxJ3ipPQcagdm34pu/UimezYMS7MY9KolJ8svGhBcJDVi0bFFUxQRxnKrGNqQemhwwHXToUgu4imedcq4HD4UUd0gI2kA9WfbXJJe+pIOZzA6S3I1NTls3p40yygTLNO9r2lgq4V20pgRSgoKUQr3VzQ5ZSSQUNKMacwDmXfW9g7hPax59fUQU7KKZoUIQtPOBNTQNdmMd+1OoWNJqzArZbE4ZY9xURwIwPsor1cc0HMA9a5J6OL9LsUU+5RV/W2q5XqVs+wsOynUVHdozc7tXJPSVVxkqqkSCT+v1tXK/r9bFJfYXjZXqI96ZfZ3DNrst3QueVOpHlMqnF9RtwBFCAQcwQKHgVn7dqdY5P3QjO+E8mMczdHMPEFXzjlXDr69qQZK1SxlNPyuw+xPk8/0l4OHCvITh25szaHjIwU+6slpTV6ezc6eMsZlyrHBzRewBvNOGO+i9rMns9oCjWiGN90PY19Debfa1112VRUZ0XfS1dZerIj0sXxg8R1f1WtFsIMbbsdcZn1DOmhzec8BxovVtWdVYLEKsF+UihmeBexzDR5DegdFSaK5LwBluwB6+wJL34nfT9Yb6ZralSpV54K06EYcD3Kfr4dNN3QmuU6u6lPYmi8Yd3E7d+9NmQEbc9+0ba07eCyNIuoj7pM+7fXp4VVTp3RjZ2jG49oN14AJGJwIHjNO6udcQcVMMmfQO0GgoPckcpSgHA1wFCcThj8FeFNp3QzpqSs0eXaWMsD7koLXDEEHA0ODmO6+IO4r0bVLWZ1qs4Ljz2G5IR5TgAQ7iCDurVQ9PaIitUdxwdUGrXMPOaaHoOB3bcNwUPQep01lDw2aUMJvG7E2Ot3CnKSXgMMyKZLtjPGUebV0MlK0ePqXWus1+ymzMo6W0UY1u5oe0vkdua0DPeWjMhEAusa0UN1obXCl0AAVrhXD2pEcYBbQVcaU515xxwDnYl5xJGORSnQPukljwBnXAigzJIwFMMRuWON3c9DTadUY2byxTpMT3b67b3Cta96bdL1UpiBSuZpQjhlhVW2iNBGcF18NaDcNASSABgKgAbCDUrQWHV6COnNvkbX479mW07FtkjamqpU8csyVj0fNN9G0Z4vcBd7ccd+ZyWt0ToJkPOPOf5xGXQP6q1AXVjZ59bWTqYWECEIWHICEIQAIQhAAhCEACEIQAIQhAAQm3QtObQesBOIWNJm3sR3WKM+Q3sSHaMiObe93xUtCzZHsbvkurIJ0VD5v3nd2OS5/seHzT6zvjn0qeuEI2R7DeLPu/yVr9G2cEAgAuyBkdV2zIuxSnaIiAJEdTTDnOr2k4J61wNL2EtaSDgSASKEEY9alOaDgRXr6FtkM6srLzP8kB1giH7kOpjSgoOnnEBVtmtrZXlkEMe8udUDmmnkt6NpxotEuNaBkAOpaEatk75/6VfyGcg3pqbmRNEYyOF83ju7Eqz6KjIBew3v5juUNRtBcSOOBx2KzQgzxpfb7Y+CrsGiA28ZC17nE1o2gIOxwydxqrERi7doKUpSgp2ZJaECynKTuxLGgCgAAGwYDsSkIQICEIQAIQh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7" name="AutoShape 15" descr="data:image/jpeg;base64,/9j/4AAQSkZJRgABAQAAAQABAAD/2wCEAAkGBxQSEhUUEhQVFBUWGBYUFhcVFRUXFBYXFhYWFxUUFRUYHiggGBwlHBUUITEiJSkrLi4uFx8zODMsNygtLisBCgoKDg0OGxAQGi0gICQ0LCwsLCwsLCwsLy40NCwsLSwsLCwsLCwsLDIsLCwsLCwwLCwsLCwsLCwsLCwsOCwsLP/AABEIAMIBAwMBIgACEQEDEQH/xAAcAAEAAQUBAQAAAAAAAAAAAAAABwIDBAUGAQj/xABREAABAwICBQcHBwcKBAcAAAABAAIDBBEhMQUGEkFRByIyYXGBkRNyobGywdEUI0JiksLwQ1NUk6LS4RYkM0RSY4KDo7M0RdPxFRclc3SElP/EABoBAQACAwEAAAAAAAAAAAAAAAABBAIDBQb/xAArEQEAAgIABAQFBQEAAAAAAAAAAQIDEQQVITEzUWGBBRITQfAUIlKh0UL/2gAMAwEAAhEDEQA/AJxREQEREBERAREQEREBERAREQEREBERAREQEREBERAREQEREBERAREQEREBERAREQEREBERAREQEREBERAREQEXPa560DR8bHmMyF7i1oBDRcC93Gxw7lF+luUmuluGFkDfqC7u9zr+Isgmqrq44m7Ur2RtGbnuDW+JXIaY5T6GG4Y507v7tvN+2+wI7LqFK2okldtSyPkdxe4uPiTdY9kHfaV5YKpx+YhiiH19uR3jzR6Fm0Gs2nJYmzRQtmjffZcGwY7Li13N2w4Yg7lFs+akBmlHs0PAxjnMJmsS1xabbcziLjrAQbJ2uem29KjHfGPdKvByhaWGdC39W7/qrkXaTn/SJR/mP+KxZtM1IFxVT90r/ig7ocpekhnQD7D/APqK4zlOrt+jz3Mk911HTNYas5VVR+uf8VebrRXDKrm/WEoJJp+UesJbtaPe1pc1pcWzNaNpwbcuLbDNSeoL1U1iqZ4po6iV8odJShu3Y7J+Uwh1ja+If+yFOiAiIgIiICIiAiIgKFeUCoqTpZ8MVRNEHNYQGyytYLQ7Tua0/VPepqUOa8Ntp2P60bPSyRqmO6J7OeEtXu0hP+uqfirolrR/zCb9fVLxjVeIXV/Q4/VxuYZfKFDauuH/ADCXvlqPgqxpKvH9ef8ArJve1egL0xk5NPHcMO9THAUnzRPxLJHl+e6tmldIfprvtv8A3FdGmdID+un7R97FjRtdua4jiBceKrdE4ZtI/HUp5dT1/PZHNL710/PdmR6c0h+l+r9xZDdN6R/S/Y97FiwRWFzkrVVJfLJTy3Hre5RzTLvWo/v/AFsWaxV/6W3/AEvexX26w1/6Wz/Q97FzzQrrVhy+nnLPmWTyh0LdYq/9JYf/AM37qrGsdf8An4z303wWhYFda1OX085RzTJ/GFzWSpqKljflDmvax1xsGHAuBGOxjuK4Vy7qpHzEvbH7R+K4V65/EYox5JrDp8NmnLji8xpacrZVblQVpWGJVyWcBxXefJ2nRcJebASAki9xd8rch2rgavpt7PeF22kpiNGUzNxkueu3lCB4keCIaySKDdN4sk+KxZIIfz7fsy/BWHFqx5rWwzRLLdSQ/pLPsTfuKxRU8T7+UnbDa1tpr37R4fNtNu9YrOv1L0gIOr1CFzYY/wA6o2+M8R+4voZfP3JzHzo/rVdP+w/aHqK+gUBERAREQEREBERAUP8AKELacpjxZB6ZZWqYFEXKgLaXoncRAPCod8UhEtbozRvlSRt4NAN2g772vtDDJZ51eP5zDzMfWtbGS03aSDiLgrJ0dI6N+03vG5w3g/FehjcvLXraJ7sr/wAFNt192YGB3jnG1uvfuWHPStB8mSXYi+wcW4EkkY3/ABwXdxU4c0OAwcA4dhF1hP0TH5YHZLXjnXGAdcOFjbfhvz61h+ohhGK33cnownyhZt7bTexJviMgD2epXqqYEWGV8zgDbh1K/prye2dkNuMOaQWuGOOAwIOH4C1u1fNbseTbG2GJn5tKmEvNgLk5AfjDtVyTRhI5rto3ItbAkYGxJvYHC+Kz9EUTHAPkvGGmwdctEhdhYEjnYh2AK2+zDC1t3AB5JDjc7RviSd2LhnldY2zx2TNLd4c3HoN2G04ddhiR2nJZLNEMG6/nYrpmUwN7Y2OyeojcfEeK9+RLGM9Wu2PJbvLmH6MGYuOzAdtlQdHBovtEdZt6cF1HyKy5uqa0yFzOcL4EnaBI3gcL5dizrmizGMV/Ni18ZbBLdwOEZsBa3zgFzj1rhH713mkmBtPLbDBn+7GuDfv7T61x+N8aXpvh0awRE+q05Wyq3K2qi8w6vpt7PeF3+kGtboymc5u1z280HZJu2W4vu49y4Gp6bfxvC7PTTj8gpBuuT37OHrcpQ1D6mL8w8f5zf3FYM0X5mT9az9xWiVbJUJX3Tw2NoH3tgfLNwPG2xirdJPE0O8pAZCeiRL5PZzubAHa3eCtFUlB2vJkLvh/+XHh2RTu+76FPKgzkyZ87S9dQ8/Zp6r4qc0BERAREQEREBERAUScruGkKF3m/szNPvUtqJeWvCooXf+5+y+E+9BrZmWe4fWcPSVk0zFRVt+cf57vaKv0xXosM9YeYzxMRLsNWq8PaInW2mizfrNAwHaMfBUaW0y3ZljjB2wHNucBgdl5bjckC57lzNO8iQOabFpuDwK2ckvliA1oZKXnomzH+UPOuDc3vs4XticFUzYYrebR2bsV/mpFfu56VixXYLo9MaElh5zgC035zL7I7Rbm5rn5hYrZXJE9YR9OY6S7vR2rTXQRtn2i4BxAvYR7dzgBa5xGd96UOgX07g4zksvsvbsDG7nbHOvzRd9zbr3Zbuk0vBI1hEjRt9FpcA6/Ai+eB8FmTwh7S05OBB3Zjcdy5s5r9dr0cNSezUPdFG8h3ML3AAuvsvcWtaLOyvYAW6lmGmXBa61sjp/JPeCIwDZosASM3He61uy/jfOmnvlp3tcSWNY0j63RkNt9wtkUtMRLXMViZhvdZy1kVr84kWGGIydccLE+IXLtbfcBuAGQHfjvPis7SDvKSSSFhYMGG+NpALua0+c12XHddY7Gq5w8aj1VM8dejX6dFqaXzW/7saj53vPrKkTWJv82l80e2xR1/H1qjxviut8P8H3lbcqFW5UKousOp6bfxvC7jWNwGjaMDpFzT3CN+16XNXD1H9I38bwuv1kYfklEdwYf22MI9lykc2b8fQqTfiql4oFNjxXhHWql45BIPJQ352l4iaod3fJ3tHpJU2qHeSpnzlKbbqlw67Bgv+2VMSAiIgIiICIiAiIgKJ+XdtvkbuHlx/tH3KWFFvLwz5mmP15B4sB+6g19e352Tz3e0VTGbZeCyalt3E8cfHFWXRYLsY76iJcLLXczC7BLjdbTR0gbNG52QcPEiwPcSD3LQElbGkk229YwK23tFolorWazt30k4cC12IIII4g4EKPdYqRkUpbGSRYEg4lpN+bffhY9629NpDZjBJvZu/MrQ6RkLyXOzOJtkMLW9CrRi+mtfU+dgwvLbOGbSCL5XBuL+ClaOu2mNdkSAbcCRv7LqKIwt/Npi9Ns7XPLfJ52N+iXYdQJS9PqJiZo515cXbT7kvu65+lcm58QVn04WE+QuLb/Ra1g7GgAfHvWwpgprJevRuDWySDZxNyTsgDF5tdwysTY3zzKvVDbWa6MNeCQXDov6LrgYDJwxHX3Y9BO2NxLhjYbJtcjO4HbcLLqK0SNHG4tfMHePAlZ1pqY002ncTtpdZR/NZfN+8FGoOHj6ypO1mt8lmG/YJUYNOHj6yqPGeI6XAeF7qXK2q3KgqqusSf8ApG/jgpt0ZqzFVUdM2UEtMMJwNiD5NtnA7iL+sZEqEpv6Rv44L6M1abalphwhhHhG1SIArKYMkew4lj3svc4lji2/oVjyY/BWZpl16moPGaY/6jliY9SgU+THBbDV2kbNV08JaNmSRrXebv8AQsDHq8P4rdahtvpOl89x8GOKCZNHUbY6+naxoa0QVJAAsAA6nAA8V2S5imb/AOoxdVNUemWm+BXToCIiAiIgIiICIiAoz5dW/wA1pz/fEeMT/gpMUdcuLL0MR4VDfTFKEGtbiGnixh8WNK9LMFTQG8MJ4wwnxiYsjZXTxz+2HHyx+6WvcxVwO2XX4ix7sQfWvXKzVvsG2z2h6Fs3pp1tXSHazODbWHE2z7sFRWlbCCnwIa0444A5rBno5XHCKQ/4HfBRxGWJncNnD4+jAiCuOashmjJh+SkHaxw9ardRP3gDtc0esrRF4WZxz5NaBitrSBYb4LZvhHbPAPW9ZUFVC3pVFOP/ALEJ9TlFckRPdN8dpjs2sTVfbTjaDrYjC617dMUrc6mDueD7N16dZ6JudSzuZM71MK3RmpH3Vp4fJP8AzKnWSntTVDsyY3dwAUWRnDx9ZUh6wa1UklPLHHNtOcxzQBHMLktIAu5gAUcsdh4qnxN4tfcL/CUtSmrRp64qi6Fyouq60sSf0jfxwUv8n2trXBtPM7niwjJ+kAMG342UPv8A6QHh/BSdDyXySNjd8ojBIa5w2XXZex5rr84+CD2r5LZ5HySieEB8j3AEPuA95IBsM8QFQ3kkqfzsf2T7ypM0bROgjDPKOkLSLF2LtkEYXzdYXzxWcaw9f2T8EEWxckMv06hoHVEXffWdSaiwaMkbWS1RcIg42LA1vOaWjeSTjgN6kQ1JPHwt61zmserUNdsNlle3yWNoyM7WN2m+Nt+aDTcnGlnVmkKmdwIHkg1jT9Fm2LDtwJPWVJq4zVDQUNJWTNg2tkwxEh52iDtyC4PXsrs0BERAREQEREBEXhKD1chyn6EmrKMR07Q94lY+xc1uADgTdxA+kuqe9WHyoImpdWtNsY1jXQsaxrWNv8mJDWizRfYJNgAM1d/kzps/1mBv+Jo9iFSbJMrDplO5RqEeN1P0uelXsb5ssvujCq/kLpA9LSbx2PnP3wu7dOrL6hQnSL5NT9IkkGeU4kYvkN8c8Xhc1p6k+SyeSqqh4k2Q/Z8m5/Nde3OEhG4qb3VKhflXN6+/9zH7UiDRuqaT+3M7shaPaevI6ykJAAqc7E7MAztbeVqWsSmFnHtHuQSu/k0IylHXtG4336MbepbWh1DpGsAmaZH7yJJGtyGQBHWt62uacnNPY4L0yINUNU6Fv5AHtklPrcqXaApBlTx94J9ZW0JVpzUHLaf0JAWWZExhO9jGgjvsuDraV8Rs4YbiMj8CpS0pHgtJVUQeCHC4PFBH+2vNpbTS2gnR3cy7m8PpD4hahpQUk84doUmu1tr6o+SoYi0AAFwbtPysCSeazsxUXyDG/D4L6M0NTMpIGRRCwAu4/Se4jnOceJ+A3INXqhoGqhPlauZ7nm92l7nDHIWyFuxdNPdzSAbeGPiuQ1l11hpnWkfzrXEbBtP7SN3fZaKLlOgku2SKZjOI2STY3AsDhkglGI2ABNzx4qNtN8m0/lpKilnG05xfYudHJcm9g8Z+hYX/AJs87/hnbPHbG1bsta/eu51X1jjrYtuMnA2c04OaeBCDWcllbO+SpFSSZI2wwnaFnizp3WdxN3HHsUjtfdcposAVdSQACW097byBLieJsQO4LpICgyUQIgIiICIiAiIgtuYrEkRWWiDVyQlY8kJW7sqHuaMyB22QcxWu2Glzsmgk9wuo+q9cZndBjGDru4+OA9CkbWysgFPL85HfYdhttuTsmwAviVADtJvd0Q1o+sR/2QdHUaZqH9KZ/wDhOz7NlyunY3Ok2iS4kWxJJwJ3ntWSLkXkqGNHEXI3cB1jxVbhTNAL53EHe1rrFBoW0rtwPgqoqB1+icc8Fu311E3PyzuxrB7TgqHaZpB+Sm4C+wAbdYcQgz2EfgK/HOW9Fxb2OIWudpSnsDsOAOANyRfDm3DSL2N1jy18d7NABwPPc1oIcLtIc4AbxmRZBLGp+kBVN2HEeVYMfrN/tj3/AMV1LdDFQBoLWB8NQySMc5uLbnmm4Ic1wLhhjkurdyrV+y6wgD2GxaI3naA3sN3Cx3E2QSRXaGK1j9DKN9J8pukCA5s0ey4WsIxzT2ujbfuvkte7X2rcNoVFQ63SHzDG92yzaAt49SCTptCnguS0/qaTd8Q2Xbx9F3wPWuSk1uqnEEzVdjYf8SQwkjdsxXGO6571jfykqgQWSzMe2zrmaZ5PG7HnYI3kFvvQUVEDmPLJAWHg7Dw4qSNKcpsWyRFGS61gZHMa3tIBJK2eomsNLpZvkaqGIVLRctLQWSje+O+XW3d1hdmNSaRvRgiHYxvwQfOM07ZHue+QPe8lzjcEknsVTGA5Bx7GuPqCn2tpaKnNpXwRHg5zGnwKwZNP6NZ+Xi/w3d7IQQuyjecoZj/lSfBbbQTK6meX08UzNoWddg2XDdcOP4upHl160az8oT5sUnvao+0lrNU1bnOjl5oJIhjuxzG7iW5yYfSBPdkgljk+p6iSN89QWEylpaWZbLW2GWHHJdqxll820estUG7IqJbZjnuw7De4Xcas8o0zGlkzfLnNrnO2XAbw47J2vXmgl1FH9Pyk84eUp7N3lkl3Dsa5oB8Quw0TpqCpbeGQOtm3J7fOYcQg2CIiAiIgIi5TlE02aajme02dsFjT9Z/Mae4uv3IIt1m5S6t9TL8nlDYQ5zWNDgw7INg/aGJvYnvXN1Gula8EmrfmRYTSbOGBF2uv3haOEc0nHHHB0IwBI+kdoZfjC+PM83uCRuxfjY59EINk7TtV0vlD3XFyC+WTA8Q8m2SxJ5nvPPft47JJjDg3vIwyWJt3NxbM3BLshxVIeLbQtlla+PxUoX2G3ODi3A84BoJtuz7EEhF+e+xI+mLHDM2vwCsF1ssQbYbI7+5VB1uJFzfIGx67IKtoYC5vY2u4lota1sOxeOPOwFjccccMSCqL4WNyLWxOR3Id9xcDEYm4sMUHjciBfI3GWRw6jiqm57yARhvF+lbcvCOsHPEXuLnI3GY8FSHXzwPHfgf4ILsb8L8Be4zBBBvllmr8dS6/SNuN35cCGrEebn04dd7i3ghPrxzvbjwQZVbEQQ7EXxBLSBtDMc43P8SqZJ8Q6zQQLHmssR2FufWbqh0l2kWF8w62N+F/+6pY/Ag2sbY7ILh1AnIKULwqCy+ALZATYlp3kE4DDI4YLEil2T1fSF3ZccCL+Kuh/MLDtHEbJ28gNqw2bWOYP+HDMquRjnNaNl+GXSIF87C1hfBYsnhj3EHZdkTHvO5t3ZEdatubhY2BGIPzbcMACevvVxsTgLFjcMtvmnsuSMMVQ5pBBvG22Is5hx8TdBVSVRic18TnskYdprgRzSMi1w/GK+k+THXhukoNl9m1MQHlWjAOGQlYOB3jceoi/wAyvmxuXtucyN/oXQagSVDa+nfSh5d5RgcWtcWmNzgJQ/ds7N8+rfZB9D636lw1wLsGTWsHgYG2QkG8deY3Hcob0tqo+lkMc4cDjs7w4f2mOycPAjeAvoxYeldGRVMZjmYHNOPAtO5zXDFrhxCD5uOh27ySueko3xuuwkFpwxIcCOBU5VvJpIHHyUrHN3bd2PA+sWtcHHrAb2LEj5J5DjJKzxLvuNQRfSaVikNqtro3fn42i565Y8Gv7QQe1dFBQ0waJRXU7mNvtWEomdhzWticzAnK97DO67qLklj+lK09kb/X5X3LMg5J6RpuS6/ENj++HII7jcrsUpa4Oa4tcMnNJa4dhGIUqxah0ozMju0sHsNCy49T6Qfk3Htmm9W1ZByOgte52WbOwzt/tNAEo+670dpXf6L0pFUN2onXtmCC1zTwc04j3rHbq3Sb6eJ3nND/AGrrOpKSOIbMTGRjOzGho8AEF9ERAUN8u2krRwwg4ve55HERtt63jwUyKN+U/k8l0i6OSCRjHs2hZ97EOsTl1tHpQfP5fgBstFsL43PbclUWOOWKk6DkOrD06mBvY17vgthT8g7vylb9iG3rcUEQHttbFeveSbl1zxOanCDkJph06qd3YIx90rZU/Ipo5vS8u/tlI9myD55FgM02hxX0vT8k2i2f1ba8+SR3rctnT6gaNZ0aKDvjBPpQfKZlbx9KuRNLug1zvNa53qX13T6ApWdCnhb2RsHuWcynaMmtHYAEHyJBoWqf0KWod2Qyeuy2NPqRpJ/Ropu8Nb7RC+rbL1B8x0/JdpV/9WDPPljHqJWxg5G9Juz+Ts7ZXE+AavotEEDQch1WenVQN7I3u9dlsqbkKP5SuP8AlwhvrcVM6IIph5D6YdOrqndhjaPZK2EHIvo0dITv86Zw9mykZEHFUvJTopmVKHee+R/tOWyg1D0azo0VN2mJpPiQujRBgQaFp2dCCFvmxsHqCzWRgZADsFlUiAi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8" name="Picture 16" descr="C:\Users\Мария\Desktop\скачанные файлы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26990" y="1194889"/>
            <a:ext cx="2466975" cy="1847850"/>
          </a:xfrm>
          <a:prstGeom prst="rect">
            <a:avLst/>
          </a:prstGeom>
          <a:noFill/>
        </p:spPr>
      </p:pic>
      <p:sp>
        <p:nvSpPr>
          <p:cNvPr id="23570" name="AutoShape 18" descr="Картинки по запросу рис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71" name="Picture 19" descr="C:\Users\Мария\Desktop\скачанные файлы (1)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1688" y="4688714"/>
            <a:ext cx="2466975" cy="184785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82137" y="2961565"/>
            <a:ext cx="267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Работать на компьютере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496422" y="4620996"/>
            <a:ext cx="211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Рисовать и чертить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480180" y="0"/>
            <a:ext cx="8711820" cy="720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нас тебе  будет интересно, если ты любишь: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554" name="Picture 2" descr="https://encrypted-tbn1.gstatic.com/images?q=tbn:ANd9GcQz0mjLAIVSfePN5lFWnhfT-o3LkkSCoQ53U4yvQENhqQ4687NkL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6642" b="7423"/>
          <a:stretch>
            <a:fillRect/>
          </a:stretch>
        </p:blipFill>
        <p:spPr bwMode="auto">
          <a:xfrm>
            <a:off x="6782938" y="513493"/>
            <a:ext cx="2000771" cy="1984043"/>
          </a:xfrm>
          <a:prstGeom prst="rect">
            <a:avLst/>
          </a:prstGeom>
          <a:noFill/>
        </p:spPr>
      </p:pic>
      <p:pic>
        <p:nvPicPr>
          <p:cNvPr id="1029" name="Picture 5" descr="D:\УчЕЕБББАААА\4 курс\СЭГ мира\практические\8 сша\США адм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548418" y="712100"/>
            <a:ext cx="2497500" cy="1766081"/>
          </a:xfrm>
          <a:prstGeom prst="rect">
            <a:avLst/>
          </a:prstGeom>
          <a:ln w="12700">
            <a:solidFill>
              <a:schemeClr val="tx1"/>
            </a:solidFill>
            <a:prstDash val="lgDashDot"/>
          </a:ln>
          <a:effectLst>
            <a:outerShdw sx="102000" sy="102000" algn="ctr" rotWithShape="0">
              <a:schemeClr val="tx1">
                <a:lumMod val="75000"/>
                <a:lumOff val="25000"/>
              </a:schemeClr>
            </a:outerShdw>
            <a:softEdge rad="112500"/>
          </a:effectLst>
        </p:spPr>
      </p:pic>
      <p:sp>
        <p:nvSpPr>
          <p:cNvPr id="36" name="Полилиния 35"/>
          <p:cNvSpPr/>
          <p:nvPr/>
        </p:nvSpPr>
        <p:spPr>
          <a:xfrm rot="17268628">
            <a:off x="5196991" y="2353479"/>
            <a:ext cx="337540" cy="1364630"/>
          </a:xfrm>
          <a:custGeom>
            <a:avLst/>
            <a:gdLst>
              <a:gd name="connsiteX0" fmla="*/ 0 w 800100"/>
              <a:gd name="connsiteY0" fmla="*/ 1453243 h 2114550"/>
              <a:gd name="connsiteX1" fmla="*/ 167369 w 800100"/>
              <a:gd name="connsiteY1" fmla="*/ 1453243 h 2114550"/>
              <a:gd name="connsiteX2" fmla="*/ 167369 w 800100"/>
              <a:gd name="connsiteY2" fmla="*/ 0 h 2114550"/>
              <a:gd name="connsiteX3" fmla="*/ 632731 w 800100"/>
              <a:gd name="connsiteY3" fmla="*/ 0 h 2114550"/>
              <a:gd name="connsiteX4" fmla="*/ 632731 w 800100"/>
              <a:gd name="connsiteY4" fmla="*/ 1453243 h 2114550"/>
              <a:gd name="connsiteX5" fmla="*/ 800100 w 800100"/>
              <a:gd name="connsiteY5" fmla="*/ 1453243 h 2114550"/>
              <a:gd name="connsiteX6" fmla="*/ 400050 w 800100"/>
              <a:gd name="connsiteY6" fmla="*/ 2114550 h 2114550"/>
              <a:gd name="connsiteX7" fmla="*/ 0 w 800100"/>
              <a:gd name="connsiteY7" fmla="*/ 1453243 h 2114550"/>
              <a:gd name="connsiteX0" fmla="*/ 0 w 800100"/>
              <a:gd name="connsiteY0" fmla="*/ 1453243 h 2114550"/>
              <a:gd name="connsiteX1" fmla="*/ 338819 w 800100"/>
              <a:gd name="connsiteY1" fmla="*/ 1605643 h 2114550"/>
              <a:gd name="connsiteX2" fmla="*/ 167369 w 800100"/>
              <a:gd name="connsiteY2" fmla="*/ 0 h 2114550"/>
              <a:gd name="connsiteX3" fmla="*/ 632731 w 800100"/>
              <a:gd name="connsiteY3" fmla="*/ 0 h 2114550"/>
              <a:gd name="connsiteX4" fmla="*/ 632731 w 800100"/>
              <a:gd name="connsiteY4" fmla="*/ 1453243 h 2114550"/>
              <a:gd name="connsiteX5" fmla="*/ 800100 w 800100"/>
              <a:gd name="connsiteY5" fmla="*/ 1453243 h 2114550"/>
              <a:gd name="connsiteX6" fmla="*/ 400050 w 800100"/>
              <a:gd name="connsiteY6" fmla="*/ 2114550 h 2114550"/>
              <a:gd name="connsiteX7" fmla="*/ 0 w 800100"/>
              <a:gd name="connsiteY7" fmla="*/ 1453243 h 2114550"/>
              <a:gd name="connsiteX0" fmla="*/ 0 w 800100"/>
              <a:gd name="connsiteY0" fmla="*/ 1453243 h 2114550"/>
              <a:gd name="connsiteX1" fmla="*/ 338819 w 800100"/>
              <a:gd name="connsiteY1" fmla="*/ 1605643 h 2114550"/>
              <a:gd name="connsiteX2" fmla="*/ 167369 w 800100"/>
              <a:gd name="connsiteY2" fmla="*/ 0 h 2114550"/>
              <a:gd name="connsiteX3" fmla="*/ 632731 w 800100"/>
              <a:gd name="connsiteY3" fmla="*/ 0 h 2114550"/>
              <a:gd name="connsiteX4" fmla="*/ 537481 w 800100"/>
              <a:gd name="connsiteY4" fmla="*/ 1586593 h 2114550"/>
              <a:gd name="connsiteX5" fmla="*/ 800100 w 800100"/>
              <a:gd name="connsiteY5" fmla="*/ 1453243 h 2114550"/>
              <a:gd name="connsiteX6" fmla="*/ 400050 w 800100"/>
              <a:gd name="connsiteY6" fmla="*/ 2114550 h 2114550"/>
              <a:gd name="connsiteX7" fmla="*/ 0 w 800100"/>
              <a:gd name="connsiteY7" fmla="*/ 1453243 h 2114550"/>
              <a:gd name="connsiteX0" fmla="*/ 0 w 800100"/>
              <a:gd name="connsiteY0" fmla="*/ 1453243 h 2114550"/>
              <a:gd name="connsiteX1" fmla="*/ 338819 w 800100"/>
              <a:gd name="connsiteY1" fmla="*/ 1605643 h 2114550"/>
              <a:gd name="connsiteX2" fmla="*/ 167369 w 800100"/>
              <a:gd name="connsiteY2" fmla="*/ 0 h 2114550"/>
              <a:gd name="connsiteX3" fmla="*/ 632731 w 800100"/>
              <a:gd name="connsiteY3" fmla="*/ 0 h 2114550"/>
              <a:gd name="connsiteX4" fmla="*/ 480331 w 800100"/>
              <a:gd name="connsiteY4" fmla="*/ 1624693 h 2114550"/>
              <a:gd name="connsiteX5" fmla="*/ 800100 w 800100"/>
              <a:gd name="connsiteY5" fmla="*/ 1453243 h 2114550"/>
              <a:gd name="connsiteX6" fmla="*/ 400050 w 800100"/>
              <a:gd name="connsiteY6" fmla="*/ 2114550 h 2114550"/>
              <a:gd name="connsiteX7" fmla="*/ 0 w 800100"/>
              <a:gd name="connsiteY7" fmla="*/ 1453243 h 2114550"/>
              <a:gd name="connsiteX0" fmla="*/ 0 w 723900"/>
              <a:gd name="connsiteY0" fmla="*/ 1453243 h 2114550"/>
              <a:gd name="connsiteX1" fmla="*/ 262619 w 723900"/>
              <a:gd name="connsiteY1" fmla="*/ 1605643 h 2114550"/>
              <a:gd name="connsiteX2" fmla="*/ 91169 w 723900"/>
              <a:gd name="connsiteY2" fmla="*/ 0 h 2114550"/>
              <a:gd name="connsiteX3" fmla="*/ 556531 w 723900"/>
              <a:gd name="connsiteY3" fmla="*/ 0 h 2114550"/>
              <a:gd name="connsiteX4" fmla="*/ 404131 w 723900"/>
              <a:gd name="connsiteY4" fmla="*/ 1624693 h 2114550"/>
              <a:gd name="connsiteX5" fmla="*/ 723900 w 723900"/>
              <a:gd name="connsiteY5" fmla="*/ 1453243 h 2114550"/>
              <a:gd name="connsiteX6" fmla="*/ 323850 w 723900"/>
              <a:gd name="connsiteY6" fmla="*/ 2114550 h 2114550"/>
              <a:gd name="connsiteX7" fmla="*/ 0 w 723900"/>
              <a:gd name="connsiteY7" fmla="*/ 1453243 h 2114550"/>
              <a:gd name="connsiteX0" fmla="*/ 0 w 666750"/>
              <a:gd name="connsiteY0" fmla="*/ 1453243 h 2114550"/>
              <a:gd name="connsiteX1" fmla="*/ 262619 w 666750"/>
              <a:gd name="connsiteY1" fmla="*/ 1605643 h 2114550"/>
              <a:gd name="connsiteX2" fmla="*/ 91169 w 666750"/>
              <a:gd name="connsiteY2" fmla="*/ 0 h 2114550"/>
              <a:gd name="connsiteX3" fmla="*/ 556531 w 666750"/>
              <a:gd name="connsiteY3" fmla="*/ 0 h 2114550"/>
              <a:gd name="connsiteX4" fmla="*/ 404131 w 666750"/>
              <a:gd name="connsiteY4" fmla="*/ 1624693 h 2114550"/>
              <a:gd name="connsiteX5" fmla="*/ 666750 w 666750"/>
              <a:gd name="connsiteY5" fmla="*/ 1453243 h 2114550"/>
              <a:gd name="connsiteX6" fmla="*/ 323850 w 666750"/>
              <a:gd name="connsiteY6" fmla="*/ 2114550 h 2114550"/>
              <a:gd name="connsiteX7" fmla="*/ 0 w 666750"/>
              <a:gd name="connsiteY7" fmla="*/ 1453243 h 2114550"/>
              <a:gd name="connsiteX0" fmla="*/ 0 w 666750"/>
              <a:gd name="connsiteY0" fmla="*/ 1453243 h 2114550"/>
              <a:gd name="connsiteX1" fmla="*/ 262619 w 666750"/>
              <a:gd name="connsiteY1" fmla="*/ 1605643 h 2114550"/>
              <a:gd name="connsiteX2" fmla="*/ 72119 w 666750"/>
              <a:gd name="connsiteY2" fmla="*/ 0 h 2114550"/>
              <a:gd name="connsiteX3" fmla="*/ 556531 w 666750"/>
              <a:gd name="connsiteY3" fmla="*/ 0 h 2114550"/>
              <a:gd name="connsiteX4" fmla="*/ 404131 w 666750"/>
              <a:gd name="connsiteY4" fmla="*/ 1624693 h 2114550"/>
              <a:gd name="connsiteX5" fmla="*/ 666750 w 666750"/>
              <a:gd name="connsiteY5" fmla="*/ 1453243 h 2114550"/>
              <a:gd name="connsiteX6" fmla="*/ 323850 w 666750"/>
              <a:gd name="connsiteY6" fmla="*/ 2114550 h 2114550"/>
              <a:gd name="connsiteX7" fmla="*/ 0 w 666750"/>
              <a:gd name="connsiteY7" fmla="*/ 1453243 h 2114550"/>
              <a:gd name="connsiteX0" fmla="*/ 0 w 666750"/>
              <a:gd name="connsiteY0" fmla="*/ 1660968 h 2322275"/>
              <a:gd name="connsiteX1" fmla="*/ 262619 w 666750"/>
              <a:gd name="connsiteY1" fmla="*/ 1813368 h 2322275"/>
              <a:gd name="connsiteX2" fmla="*/ 145950 w 666750"/>
              <a:gd name="connsiteY2" fmla="*/ 0 h 2322275"/>
              <a:gd name="connsiteX3" fmla="*/ 556531 w 666750"/>
              <a:gd name="connsiteY3" fmla="*/ 207725 h 2322275"/>
              <a:gd name="connsiteX4" fmla="*/ 404131 w 666750"/>
              <a:gd name="connsiteY4" fmla="*/ 1832418 h 2322275"/>
              <a:gd name="connsiteX5" fmla="*/ 666750 w 666750"/>
              <a:gd name="connsiteY5" fmla="*/ 1660968 h 2322275"/>
              <a:gd name="connsiteX6" fmla="*/ 323850 w 666750"/>
              <a:gd name="connsiteY6" fmla="*/ 2322275 h 2322275"/>
              <a:gd name="connsiteX7" fmla="*/ 0 w 666750"/>
              <a:gd name="connsiteY7" fmla="*/ 1660968 h 2322275"/>
              <a:gd name="connsiteX0" fmla="*/ 0 w 666750"/>
              <a:gd name="connsiteY0" fmla="*/ 1660968 h 2322275"/>
              <a:gd name="connsiteX1" fmla="*/ 262619 w 666750"/>
              <a:gd name="connsiteY1" fmla="*/ 1813368 h 2322275"/>
              <a:gd name="connsiteX2" fmla="*/ 145950 w 666750"/>
              <a:gd name="connsiteY2" fmla="*/ 0 h 2322275"/>
              <a:gd name="connsiteX3" fmla="*/ 532462 w 666750"/>
              <a:gd name="connsiteY3" fmla="*/ 579669 h 2322275"/>
              <a:gd name="connsiteX4" fmla="*/ 404131 w 666750"/>
              <a:gd name="connsiteY4" fmla="*/ 1832418 h 2322275"/>
              <a:gd name="connsiteX5" fmla="*/ 666750 w 666750"/>
              <a:gd name="connsiteY5" fmla="*/ 1660968 h 2322275"/>
              <a:gd name="connsiteX6" fmla="*/ 323850 w 666750"/>
              <a:gd name="connsiteY6" fmla="*/ 2322275 h 2322275"/>
              <a:gd name="connsiteX7" fmla="*/ 0 w 666750"/>
              <a:gd name="connsiteY7" fmla="*/ 1660968 h 2322275"/>
              <a:gd name="connsiteX0" fmla="*/ 0 w 666750"/>
              <a:gd name="connsiteY0" fmla="*/ 1660968 h 2322275"/>
              <a:gd name="connsiteX1" fmla="*/ 262619 w 666750"/>
              <a:gd name="connsiteY1" fmla="*/ 1813368 h 2322275"/>
              <a:gd name="connsiteX2" fmla="*/ 145950 w 666750"/>
              <a:gd name="connsiteY2" fmla="*/ 0 h 2322275"/>
              <a:gd name="connsiteX3" fmla="*/ 507987 w 666750"/>
              <a:gd name="connsiteY3" fmla="*/ 724586 h 2322275"/>
              <a:gd name="connsiteX4" fmla="*/ 404131 w 666750"/>
              <a:gd name="connsiteY4" fmla="*/ 1832418 h 2322275"/>
              <a:gd name="connsiteX5" fmla="*/ 666750 w 666750"/>
              <a:gd name="connsiteY5" fmla="*/ 1660968 h 2322275"/>
              <a:gd name="connsiteX6" fmla="*/ 323850 w 666750"/>
              <a:gd name="connsiteY6" fmla="*/ 2322275 h 2322275"/>
              <a:gd name="connsiteX7" fmla="*/ 0 w 666750"/>
              <a:gd name="connsiteY7" fmla="*/ 1660968 h 2322275"/>
              <a:gd name="connsiteX0" fmla="*/ 0 w 666750"/>
              <a:gd name="connsiteY0" fmla="*/ 1660968 h 2322275"/>
              <a:gd name="connsiteX1" fmla="*/ 262619 w 666750"/>
              <a:gd name="connsiteY1" fmla="*/ 1813368 h 2322275"/>
              <a:gd name="connsiteX2" fmla="*/ 145950 w 666750"/>
              <a:gd name="connsiteY2" fmla="*/ 0 h 2322275"/>
              <a:gd name="connsiteX3" fmla="*/ 600898 w 666750"/>
              <a:gd name="connsiteY3" fmla="*/ 1121515 h 2322275"/>
              <a:gd name="connsiteX4" fmla="*/ 404131 w 666750"/>
              <a:gd name="connsiteY4" fmla="*/ 1832418 h 2322275"/>
              <a:gd name="connsiteX5" fmla="*/ 666750 w 666750"/>
              <a:gd name="connsiteY5" fmla="*/ 1660968 h 2322275"/>
              <a:gd name="connsiteX6" fmla="*/ 323850 w 666750"/>
              <a:gd name="connsiteY6" fmla="*/ 2322275 h 2322275"/>
              <a:gd name="connsiteX7" fmla="*/ 0 w 666750"/>
              <a:gd name="connsiteY7" fmla="*/ 1660968 h 2322275"/>
              <a:gd name="connsiteX0" fmla="*/ 0 w 666750"/>
              <a:gd name="connsiteY0" fmla="*/ 1332550 h 1993857"/>
              <a:gd name="connsiteX1" fmla="*/ 262619 w 666750"/>
              <a:gd name="connsiteY1" fmla="*/ 1484950 h 1993857"/>
              <a:gd name="connsiteX2" fmla="*/ 354864 w 666750"/>
              <a:gd name="connsiteY2" fmla="*/ -1 h 1993857"/>
              <a:gd name="connsiteX3" fmla="*/ 600898 w 666750"/>
              <a:gd name="connsiteY3" fmla="*/ 793097 h 1993857"/>
              <a:gd name="connsiteX4" fmla="*/ 404131 w 666750"/>
              <a:gd name="connsiteY4" fmla="*/ 1504000 h 1993857"/>
              <a:gd name="connsiteX5" fmla="*/ 666750 w 666750"/>
              <a:gd name="connsiteY5" fmla="*/ 1332550 h 1993857"/>
              <a:gd name="connsiteX6" fmla="*/ 323850 w 666750"/>
              <a:gd name="connsiteY6" fmla="*/ 1993857 h 1993857"/>
              <a:gd name="connsiteX7" fmla="*/ 0 w 666750"/>
              <a:gd name="connsiteY7" fmla="*/ 1332550 h 199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750" h="1993857">
                <a:moveTo>
                  <a:pt x="0" y="1332550"/>
                </a:moveTo>
                <a:lnTo>
                  <a:pt x="262619" y="1484950"/>
                </a:lnTo>
                <a:lnTo>
                  <a:pt x="354864" y="-1"/>
                </a:lnTo>
                <a:lnTo>
                  <a:pt x="600898" y="793097"/>
                </a:lnTo>
                <a:lnTo>
                  <a:pt x="404131" y="1504000"/>
                </a:lnTo>
                <a:lnTo>
                  <a:pt x="666750" y="1332550"/>
                </a:lnTo>
                <a:lnTo>
                  <a:pt x="323850" y="1993857"/>
                </a:lnTo>
                <a:lnTo>
                  <a:pt x="0" y="13325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 rot="656713">
            <a:off x="2999983" y="3238454"/>
            <a:ext cx="2507952" cy="352072"/>
          </a:xfrm>
          <a:custGeom>
            <a:avLst/>
            <a:gdLst>
              <a:gd name="connsiteX0" fmla="*/ 0 w 2524672"/>
              <a:gd name="connsiteY0" fmla="*/ 232123 h 795064"/>
              <a:gd name="connsiteX1" fmla="*/ 2038872 w 2524672"/>
              <a:gd name="connsiteY1" fmla="*/ 232123 h 795064"/>
              <a:gd name="connsiteX2" fmla="*/ 2038872 w 2524672"/>
              <a:gd name="connsiteY2" fmla="*/ 0 h 795064"/>
              <a:gd name="connsiteX3" fmla="*/ 2524672 w 2524672"/>
              <a:gd name="connsiteY3" fmla="*/ 397532 h 795064"/>
              <a:gd name="connsiteX4" fmla="*/ 2038872 w 2524672"/>
              <a:gd name="connsiteY4" fmla="*/ 795064 h 795064"/>
              <a:gd name="connsiteX5" fmla="*/ 2038872 w 2524672"/>
              <a:gd name="connsiteY5" fmla="*/ 562941 h 795064"/>
              <a:gd name="connsiteX6" fmla="*/ 0 w 2524672"/>
              <a:gd name="connsiteY6" fmla="*/ 562941 h 795064"/>
              <a:gd name="connsiteX7" fmla="*/ 0 w 2524672"/>
              <a:gd name="connsiteY7" fmla="*/ 232123 h 795064"/>
              <a:gd name="connsiteX0" fmla="*/ 0 w 2524672"/>
              <a:gd name="connsiteY0" fmla="*/ 232123 h 795064"/>
              <a:gd name="connsiteX1" fmla="*/ 2088908 w 2524672"/>
              <a:gd name="connsiteY1" fmla="*/ 377330 h 795064"/>
              <a:gd name="connsiteX2" fmla="*/ 2038872 w 2524672"/>
              <a:gd name="connsiteY2" fmla="*/ 0 h 795064"/>
              <a:gd name="connsiteX3" fmla="*/ 2524672 w 2524672"/>
              <a:gd name="connsiteY3" fmla="*/ 397532 h 795064"/>
              <a:gd name="connsiteX4" fmla="*/ 2038872 w 2524672"/>
              <a:gd name="connsiteY4" fmla="*/ 795064 h 795064"/>
              <a:gd name="connsiteX5" fmla="*/ 2038872 w 2524672"/>
              <a:gd name="connsiteY5" fmla="*/ 562941 h 795064"/>
              <a:gd name="connsiteX6" fmla="*/ 0 w 2524672"/>
              <a:gd name="connsiteY6" fmla="*/ 562941 h 795064"/>
              <a:gd name="connsiteX7" fmla="*/ 0 w 2524672"/>
              <a:gd name="connsiteY7" fmla="*/ 232123 h 795064"/>
              <a:gd name="connsiteX0" fmla="*/ 0 w 2524672"/>
              <a:gd name="connsiteY0" fmla="*/ 232123 h 795064"/>
              <a:gd name="connsiteX1" fmla="*/ 2088908 w 2524672"/>
              <a:gd name="connsiteY1" fmla="*/ 377330 h 795064"/>
              <a:gd name="connsiteX2" fmla="*/ 2038872 w 2524672"/>
              <a:gd name="connsiteY2" fmla="*/ 0 h 795064"/>
              <a:gd name="connsiteX3" fmla="*/ 2524672 w 2524672"/>
              <a:gd name="connsiteY3" fmla="*/ 397532 h 795064"/>
              <a:gd name="connsiteX4" fmla="*/ 2038872 w 2524672"/>
              <a:gd name="connsiteY4" fmla="*/ 795064 h 795064"/>
              <a:gd name="connsiteX5" fmla="*/ 2113438 w 2524672"/>
              <a:gd name="connsiteY5" fmla="*/ 547244 h 795064"/>
              <a:gd name="connsiteX6" fmla="*/ 0 w 2524672"/>
              <a:gd name="connsiteY6" fmla="*/ 562941 h 795064"/>
              <a:gd name="connsiteX7" fmla="*/ 0 w 2524672"/>
              <a:gd name="connsiteY7" fmla="*/ 232123 h 795064"/>
              <a:gd name="connsiteX0" fmla="*/ 0 w 2524672"/>
              <a:gd name="connsiteY0" fmla="*/ 51597 h 614538"/>
              <a:gd name="connsiteX1" fmla="*/ 2088908 w 2524672"/>
              <a:gd name="connsiteY1" fmla="*/ 196804 h 614538"/>
              <a:gd name="connsiteX2" fmla="*/ 1921133 w 2524672"/>
              <a:gd name="connsiteY2" fmla="*/ 0 h 614538"/>
              <a:gd name="connsiteX3" fmla="*/ 2524672 w 2524672"/>
              <a:gd name="connsiteY3" fmla="*/ 217006 h 614538"/>
              <a:gd name="connsiteX4" fmla="*/ 2038872 w 2524672"/>
              <a:gd name="connsiteY4" fmla="*/ 614538 h 614538"/>
              <a:gd name="connsiteX5" fmla="*/ 2113438 w 2524672"/>
              <a:gd name="connsiteY5" fmla="*/ 366718 h 614538"/>
              <a:gd name="connsiteX6" fmla="*/ 0 w 2524672"/>
              <a:gd name="connsiteY6" fmla="*/ 382415 h 614538"/>
              <a:gd name="connsiteX7" fmla="*/ 0 w 2524672"/>
              <a:gd name="connsiteY7" fmla="*/ 51597 h 614538"/>
              <a:gd name="connsiteX0" fmla="*/ 0 w 2524672"/>
              <a:gd name="connsiteY0" fmla="*/ 51597 h 570387"/>
              <a:gd name="connsiteX1" fmla="*/ 2088908 w 2524672"/>
              <a:gd name="connsiteY1" fmla="*/ 196804 h 570387"/>
              <a:gd name="connsiteX2" fmla="*/ 1921133 w 2524672"/>
              <a:gd name="connsiteY2" fmla="*/ 0 h 570387"/>
              <a:gd name="connsiteX3" fmla="*/ 2524672 w 2524672"/>
              <a:gd name="connsiteY3" fmla="*/ 217006 h 570387"/>
              <a:gd name="connsiteX4" fmla="*/ 1971175 w 2524672"/>
              <a:gd name="connsiteY4" fmla="*/ 570387 h 570387"/>
              <a:gd name="connsiteX5" fmla="*/ 2113438 w 2524672"/>
              <a:gd name="connsiteY5" fmla="*/ 366718 h 570387"/>
              <a:gd name="connsiteX6" fmla="*/ 0 w 2524672"/>
              <a:gd name="connsiteY6" fmla="*/ 382415 h 570387"/>
              <a:gd name="connsiteX7" fmla="*/ 0 w 2524672"/>
              <a:gd name="connsiteY7" fmla="*/ 51597 h 570387"/>
              <a:gd name="connsiteX0" fmla="*/ 0 w 2413804"/>
              <a:gd name="connsiteY0" fmla="*/ 51597 h 570387"/>
              <a:gd name="connsiteX1" fmla="*/ 2088908 w 2413804"/>
              <a:gd name="connsiteY1" fmla="*/ 196804 h 570387"/>
              <a:gd name="connsiteX2" fmla="*/ 1921133 w 2413804"/>
              <a:gd name="connsiteY2" fmla="*/ 0 h 570387"/>
              <a:gd name="connsiteX3" fmla="*/ 2413804 w 2413804"/>
              <a:gd name="connsiteY3" fmla="*/ 337683 h 570387"/>
              <a:gd name="connsiteX4" fmla="*/ 1971175 w 2413804"/>
              <a:gd name="connsiteY4" fmla="*/ 570387 h 570387"/>
              <a:gd name="connsiteX5" fmla="*/ 2113438 w 2413804"/>
              <a:gd name="connsiteY5" fmla="*/ 366718 h 570387"/>
              <a:gd name="connsiteX6" fmla="*/ 0 w 2413804"/>
              <a:gd name="connsiteY6" fmla="*/ 382415 h 570387"/>
              <a:gd name="connsiteX7" fmla="*/ 0 w 2413804"/>
              <a:gd name="connsiteY7" fmla="*/ 51597 h 570387"/>
              <a:gd name="connsiteX0" fmla="*/ 122744 w 2413804"/>
              <a:gd name="connsiteY0" fmla="*/ 111263 h 570387"/>
              <a:gd name="connsiteX1" fmla="*/ 2088908 w 2413804"/>
              <a:gd name="connsiteY1" fmla="*/ 196804 h 570387"/>
              <a:gd name="connsiteX2" fmla="*/ 1921133 w 2413804"/>
              <a:gd name="connsiteY2" fmla="*/ 0 h 570387"/>
              <a:gd name="connsiteX3" fmla="*/ 2413804 w 2413804"/>
              <a:gd name="connsiteY3" fmla="*/ 337683 h 570387"/>
              <a:gd name="connsiteX4" fmla="*/ 1971175 w 2413804"/>
              <a:gd name="connsiteY4" fmla="*/ 570387 h 570387"/>
              <a:gd name="connsiteX5" fmla="*/ 2113438 w 2413804"/>
              <a:gd name="connsiteY5" fmla="*/ 366718 h 570387"/>
              <a:gd name="connsiteX6" fmla="*/ 0 w 2413804"/>
              <a:gd name="connsiteY6" fmla="*/ 382415 h 570387"/>
              <a:gd name="connsiteX7" fmla="*/ 122744 w 2413804"/>
              <a:gd name="connsiteY7" fmla="*/ 111263 h 570387"/>
              <a:gd name="connsiteX0" fmla="*/ 122744 w 2413804"/>
              <a:gd name="connsiteY0" fmla="*/ 111263 h 570387"/>
              <a:gd name="connsiteX1" fmla="*/ 2096682 w 2413804"/>
              <a:gd name="connsiteY1" fmla="*/ 237002 h 570387"/>
              <a:gd name="connsiteX2" fmla="*/ 1921133 w 2413804"/>
              <a:gd name="connsiteY2" fmla="*/ 0 h 570387"/>
              <a:gd name="connsiteX3" fmla="*/ 2413804 w 2413804"/>
              <a:gd name="connsiteY3" fmla="*/ 337683 h 570387"/>
              <a:gd name="connsiteX4" fmla="*/ 1971175 w 2413804"/>
              <a:gd name="connsiteY4" fmla="*/ 570387 h 570387"/>
              <a:gd name="connsiteX5" fmla="*/ 2113438 w 2413804"/>
              <a:gd name="connsiteY5" fmla="*/ 366718 h 570387"/>
              <a:gd name="connsiteX6" fmla="*/ 0 w 2413804"/>
              <a:gd name="connsiteY6" fmla="*/ 382415 h 570387"/>
              <a:gd name="connsiteX7" fmla="*/ 122744 w 2413804"/>
              <a:gd name="connsiteY7" fmla="*/ 111263 h 570387"/>
              <a:gd name="connsiteX0" fmla="*/ 122744 w 2413804"/>
              <a:gd name="connsiteY0" fmla="*/ 164419 h 623543"/>
              <a:gd name="connsiteX1" fmla="*/ 2096682 w 2413804"/>
              <a:gd name="connsiteY1" fmla="*/ 290158 h 623543"/>
              <a:gd name="connsiteX2" fmla="*/ 1980357 w 2413804"/>
              <a:gd name="connsiteY2" fmla="*/ 0 h 623543"/>
              <a:gd name="connsiteX3" fmla="*/ 2413804 w 2413804"/>
              <a:gd name="connsiteY3" fmla="*/ 390839 h 623543"/>
              <a:gd name="connsiteX4" fmla="*/ 1971175 w 2413804"/>
              <a:gd name="connsiteY4" fmla="*/ 623543 h 623543"/>
              <a:gd name="connsiteX5" fmla="*/ 2113438 w 2413804"/>
              <a:gd name="connsiteY5" fmla="*/ 419874 h 623543"/>
              <a:gd name="connsiteX6" fmla="*/ 0 w 2413804"/>
              <a:gd name="connsiteY6" fmla="*/ 435571 h 623543"/>
              <a:gd name="connsiteX7" fmla="*/ 122744 w 2413804"/>
              <a:gd name="connsiteY7" fmla="*/ 164419 h 623543"/>
              <a:gd name="connsiteX0" fmla="*/ 122744 w 2413804"/>
              <a:gd name="connsiteY0" fmla="*/ 62849 h 521973"/>
              <a:gd name="connsiteX1" fmla="*/ 2096682 w 2413804"/>
              <a:gd name="connsiteY1" fmla="*/ 188588 h 521973"/>
              <a:gd name="connsiteX2" fmla="*/ 1958296 w 2413804"/>
              <a:gd name="connsiteY2" fmla="*/ 0 h 521973"/>
              <a:gd name="connsiteX3" fmla="*/ 2413804 w 2413804"/>
              <a:gd name="connsiteY3" fmla="*/ 289269 h 521973"/>
              <a:gd name="connsiteX4" fmla="*/ 1971175 w 2413804"/>
              <a:gd name="connsiteY4" fmla="*/ 521973 h 521973"/>
              <a:gd name="connsiteX5" fmla="*/ 2113438 w 2413804"/>
              <a:gd name="connsiteY5" fmla="*/ 318304 h 521973"/>
              <a:gd name="connsiteX6" fmla="*/ 0 w 2413804"/>
              <a:gd name="connsiteY6" fmla="*/ 334001 h 521973"/>
              <a:gd name="connsiteX7" fmla="*/ 122744 w 2413804"/>
              <a:gd name="connsiteY7" fmla="*/ 62849 h 52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3804" h="521973">
                <a:moveTo>
                  <a:pt x="122744" y="62849"/>
                </a:moveTo>
                <a:lnTo>
                  <a:pt x="2096682" y="188588"/>
                </a:lnTo>
                <a:lnTo>
                  <a:pt x="1958296" y="0"/>
                </a:lnTo>
                <a:lnTo>
                  <a:pt x="2413804" y="289269"/>
                </a:lnTo>
                <a:lnTo>
                  <a:pt x="1971175" y="521973"/>
                </a:lnTo>
                <a:lnTo>
                  <a:pt x="2113438" y="318304"/>
                </a:lnTo>
                <a:lnTo>
                  <a:pt x="0" y="334001"/>
                </a:lnTo>
                <a:lnTo>
                  <a:pt x="122744" y="6284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 rot="20823518">
            <a:off x="4306597" y="3949439"/>
            <a:ext cx="1235827" cy="346092"/>
          </a:xfrm>
          <a:custGeom>
            <a:avLst/>
            <a:gdLst>
              <a:gd name="connsiteX0" fmla="*/ 0 w 1114475"/>
              <a:gd name="connsiteY0" fmla="*/ 92501 h 340404"/>
              <a:gd name="connsiteX1" fmla="*/ 803673 w 1114475"/>
              <a:gd name="connsiteY1" fmla="*/ 92501 h 340404"/>
              <a:gd name="connsiteX2" fmla="*/ 803673 w 1114475"/>
              <a:gd name="connsiteY2" fmla="*/ 0 h 340404"/>
              <a:gd name="connsiteX3" fmla="*/ 1114475 w 1114475"/>
              <a:gd name="connsiteY3" fmla="*/ 170202 h 340404"/>
              <a:gd name="connsiteX4" fmla="*/ 803673 w 1114475"/>
              <a:gd name="connsiteY4" fmla="*/ 340404 h 340404"/>
              <a:gd name="connsiteX5" fmla="*/ 803673 w 1114475"/>
              <a:gd name="connsiteY5" fmla="*/ 247903 h 340404"/>
              <a:gd name="connsiteX6" fmla="*/ 0 w 1114475"/>
              <a:gd name="connsiteY6" fmla="*/ 247903 h 340404"/>
              <a:gd name="connsiteX7" fmla="*/ 0 w 1114475"/>
              <a:gd name="connsiteY7" fmla="*/ 92501 h 340404"/>
              <a:gd name="connsiteX0" fmla="*/ 121352 w 1235827"/>
              <a:gd name="connsiteY0" fmla="*/ 92501 h 340404"/>
              <a:gd name="connsiteX1" fmla="*/ 925025 w 1235827"/>
              <a:gd name="connsiteY1" fmla="*/ 92501 h 340404"/>
              <a:gd name="connsiteX2" fmla="*/ 925025 w 1235827"/>
              <a:gd name="connsiteY2" fmla="*/ 0 h 340404"/>
              <a:gd name="connsiteX3" fmla="*/ 1235827 w 1235827"/>
              <a:gd name="connsiteY3" fmla="*/ 170202 h 340404"/>
              <a:gd name="connsiteX4" fmla="*/ 925025 w 1235827"/>
              <a:gd name="connsiteY4" fmla="*/ 340404 h 340404"/>
              <a:gd name="connsiteX5" fmla="*/ 925025 w 1235827"/>
              <a:gd name="connsiteY5" fmla="*/ 247903 h 340404"/>
              <a:gd name="connsiteX6" fmla="*/ 0 w 1235827"/>
              <a:gd name="connsiteY6" fmla="*/ 265626 h 340404"/>
              <a:gd name="connsiteX7" fmla="*/ 121352 w 1235827"/>
              <a:gd name="connsiteY7" fmla="*/ 92501 h 340404"/>
              <a:gd name="connsiteX0" fmla="*/ 121352 w 1235827"/>
              <a:gd name="connsiteY0" fmla="*/ 92501 h 340404"/>
              <a:gd name="connsiteX1" fmla="*/ 925025 w 1235827"/>
              <a:gd name="connsiteY1" fmla="*/ 92501 h 340404"/>
              <a:gd name="connsiteX2" fmla="*/ 925025 w 1235827"/>
              <a:gd name="connsiteY2" fmla="*/ 0 h 340404"/>
              <a:gd name="connsiteX3" fmla="*/ 1235827 w 1235827"/>
              <a:gd name="connsiteY3" fmla="*/ 170202 h 340404"/>
              <a:gd name="connsiteX4" fmla="*/ 925025 w 1235827"/>
              <a:gd name="connsiteY4" fmla="*/ 340404 h 340404"/>
              <a:gd name="connsiteX5" fmla="*/ 982567 w 1235827"/>
              <a:gd name="connsiteY5" fmla="*/ 195971 h 340404"/>
              <a:gd name="connsiteX6" fmla="*/ 0 w 1235827"/>
              <a:gd name="connsiteY6" fmla="*/ 265626 h 340404"/>
              <a:gd name="connsiteX7" fmla="*/ 121352 w 1235827"/>
              <a:gd name="connsiteY7" fmla="*/ 92501 h 340404"/>
              <a:gd name="connsiteX0" fmla="*/ 121352 w 1235827"/>
              <a:gd name="connsiteY0" fmla="*/ 92501 h 340404"/>
              <a:gd name="connsiteX1" fmla="*/ 976457 w 1235827"/>
              <a:gd name="connsiteY1" fmla="*/ 123866 h 340404"/>
              <a:gd name="connsiteX2" fmla="*/ 925025 w 1235827"/>
              <a:gd name="connsiteY2" fmla="*/ 0 h 340404"/>
              <a:gd name="connsiteX3" fmla="*/ 1235827 w 1235827"/>
              <a:gd name="connsiteY3" fmla="*/ 170202 h 340404"/>
              <a:gd name="connsiteX4" fmla="*/ 925025 w 1235827"/>
              <a:gd name="connsiteY4" fmla="*/ 340404 h 340404"/>
              <a:gd name="connsiteX5" fmla="*/ 982567 w 1235827"/>
              <a:gd name="connsiteY5" fmla="*/ 195971 h 340404"/>
              <a:gd name="connsiteX6" fmla="*/ 0 w 1235827"/>
              <a:gd name="connsiteY6" fmla="*/ 265626 h 340404"/>
              <a:gd name="connsiteX7" fmla="*/ 121352 w 1235827"/>
              <a:gd name="connsiteY7" fmla="*/ 92501 h 340404"/>
              <a:gd name="connsiteX0" fmla="*/ 121352 w 1235827"/>
              <a:gd name="connsiteY0" fmla="*/ 92501 h 353282"/>
              <a:gd name="connsiteX1" fmla="*/ 976457 w 1235827"/>
              <a:gd name="connsiteY1" fmla="*/ 123866 h 353282"/>
              <a:gd name="connsiteX2" fmla="*/ 925025 w 1235827"/>
              <a:gd name="connsiteY2" fmla="*/ 0 h 353282"/>
              <a:gd name="connsiteX3" fmla="*/ 1235827 w 1235827"/>
              <a:gd name="connsiteY3" fmla="*/ 170202 h 353282"/>
              <a:gd name="connsiteX4" fmla="*/ 896004 w 1235827"/>
              <a:gd name="connsiteY4" fmla="*/ 353282 h 353282"/>
              <a:gd name="connsiteX5" fmla="*/ 982567 w 1235827"/>
              <a:gd name="connsiteY5" fmla="*/ 195971 h 353282"/>
              <a:gd name="connsiteX6" fmla="*/ 0 w 1235827"/>
              <a:gd name="connsiteY6" fmla="*/ 265626 h 353282"/>
              <a:gd name="connsiteX7" fmla="*/ 121352 w 1235827"/>
              <a:gd name="connsiteY7" fmla="*/ 92501 h 353282"/>
              <a:gd name="connsiteX0" fmla="*/ 121352 w 1235827"/>
              <a:gd name="connsiteY0" fmla="*/ 85311 h 346092"/>
              <a:gd name="connsiteX1" fmla="*/ 976457 w 1235827"/>
              <a:gd name="connsiteY1" fmla="*/ 116676 h 346092"/>
              <a:gd name="connsiteX2" fmla="*/ 871249 w 1235827"/>
              <a:gd name="connsiteY2" fmla="*/ 0 h 346092"/>
              <a:gd name="connsiteX3" fmla="*/ 1235827 w 1235827"/>
              <a:gd name="connsiteY3" fmla="*/ 163012 h 346092"/>
              <a:gd name="connsiteX4" fmla="*/ 896004 w 1235827"/>
              <a:gd name="connsiteY4" fmla="*/ 346092 h 346092"/>
              <a:gd name="connsiteX5" fmla="*/ 982567 w 1235827"/>
              <a:gd name="connsiteY5" fmla="*/ 188781 h 346092"/>
              <a:gd name="connsiteX6" fmla="*/ 0 w 1235827"/>
              <a:gd name="connsiteY6" fmla="*/ 258436 h 346092"/>
              <a:gd name="connsiteX7" fmla="*/ 121352 w 1235827"/>
              <a:gd name="connsiteY7" fmla="*/ 85311 h 34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827" h="346092">
                <a:moveTo>
                  <a:pt x="121352" y="85311"/>
                </a:moveTo>
                <a:lnTo>
                  <a:pt x="976457" y="116676"/>
                </a:lnTo>
                <a:lnTo>
                  <a:pt x="871249" y="0"/>
                </a:lnTo>
                <a:lnTo>
                  <a:pt x="1235827" y="163012"/>
                </a:lnTo>
                <a:lnTo>
                  <a:pt x="896004" y="346092"/>
                </a:lnTo>
                <a:lnTo>
                  <a:pt x="982567" y="188781"/>
                </a:lnTo>
                <a:lnTo>
                  <a:pt x="0" y="258436"/>
                </a:lnTo>
                <a:lnTo>
                  <a:pt x="121352" y="853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 rot="18572091">
            <a:off x="5244400" y="4319467"/>
            <a:ext cx="820253" cy="313211"/>
          </a:xfrm>
          <a:custGeom>
            <a:avLst/>
            <a:gdLst>
              <a:gd name="connsiteX0" fmla="*/ 0 w 774700"/>
              <a:gd name="connsiteY0" fmla="*/ 115887 h 361950"/>
              <a:gd name="connsiteX1" fmla="*/ 492126 w 774700"/>
              <a:gd name="connsiteY1" fmla="*/ 115887 h 361950"/>
              <a:gd name="connsiteX2" fmla="*/ 492126 w 774700"/>
              <a:gd name="connsiteY2" fmla="*/ 0 h 361950"/>
              <a:gd name="connsiteX3" fmla="*/ 774700 w 774700"/>
              <a:gd name="connsiteY3" fmla="*/ 180975 h 361950"/>
              <a:gd name="connsiteX4" fmla="*/ 492126 w 774700"/>
              <a:gd name="connsiteY4" fmla="*/ 361950 h 361950"/>
              <a:gd name="connsiteX5" fmla="*/ 492126 w 774700"/>
              <a:gd name="connsiteY5" fmla="*/ 246063 h 361950"/>
              <a:gd name="connsiteX6" fmla="*/ 0 w 774700"/>
              <a:gd name="connsiteY6" fmla="*/ 246063 h 361950"/>
              <a:gd name="connsiteX7" fmla="*/ 0 w 774700"/>
              <a:gd name="connsiteY7" fmla="*/ 115887 h 361950"/>
              <a:gd name="connsiteX0" fmla="*/ 0 w 774700"/>
              <a:gd name="connsiteY0" fmla="*/ 115887 h 361950"/>
              <a:gd name="connsiteX1" fmla="*/ 492126 w 774700"/>
              <a:gd name="connsiteY1" fmla="*/ 115887 h 361950"/>
              <a:gd name="connsiteX2" fmla="*/ 492126 w 774700"/>
              <a:gd name="connsiteY2" fmla="*/ 0 h 361950"/>
              <a:gd name="connsiteX3" fmla="*/ 774700 w 774700"/>
              <a:gd name="connsiteY3" fmla="*/ 180975 h 361950"/>
              <a:gd name="connsiteX4" fmla="*/ 492126 w 774700"/>
              <a:gd name="connsiteY4" fmla="*/ 361950 h 361950"/>
              <a:gd name="connsiteX5" fmla="*/ 492126 w 774700"/>
              <a:gd name="connsiteY5" fmla="*/ 246063 h 361950"/>
              <a:gd name="connsiteX6" fmla="*/ 75322 w 774700"/>
              <a:gd name="connsiteY6" fmla="*/ 307397 h 361950"/>
              <a:gd name="connsiteX7" fmla="*/ 0 w 774700"/>
              <a:gd name="connsiteY7" fmla="*/ 115887 h 361950"/>
              <a:gd name="connsiteX0" fmla="*/ 0 w 820253"/>
              <a:gd name="connsiteY0" fmla="*/ 120550 h 361950"/>
              <a:gd name="connsiteX1" fmla="*/ 537679 w 820253"/>
              <a:gd name="connsiteY1" fmla="*/ 115887 h 361950"/>
              <a:gd name="connsiteX2" fmla="*/ 537679 w 820253"/>
              <a:gd name="connsiteY2" fmla="*/ 0 h 361950"/>
              <a:gd name="connsiteX3" fmla="*/ 820253 w 820253"/>
              <a:gd name="connsiteY3" fmla="*/ 180975 h 361950"/>
              <a:gd name="connsiteX4" fmla="*/ 537679 w 820253"/>
              <a:gd name="connsiteY4" fmla="*/ 361950 h 361950"/>
              <a:gd name="connsiteX5" fmla="*/ 537679 w 820253"/>
              <a:gd name="connsiteY5" fmla="*/ 246063 h 361950"/>
              <a:gd name="connsiteX6" fmla="*/ 120875 w 820253"/>
              <a:gd name="connsiteY6" fmla="*/ 307397 h 361950"/>
              <a:gd name="connsiteX7" fmla="*/ 0 w 820253"/>
              <a:gd name="connsiteY7" fmla="*/ 120550 h 361950"/>
              <a:gd name="connsiteX0" fmla="*/ 0 w 820253"/>
              <a:gd name="connsiteY0" fmla="*/ 120550 h 361950"/>
              <a:gd name="connsiteX1" fmla="*/ 601731 w 820253"/>
              <a:gd name="connsiteY1" fmla="*/ 153589 h 361950"/>
              <a:gd name="connsiteX2" fmla="*/ 537679 w 820253"/>
              <a:gd name="connsiteY2" fmla="*/ 0 h 361950"/>
              <a:gd name="connsiteX3" fmla="*/ 820253 w 820253"/>
              <a:gd name="connsiteY3" fmla="*/ 180975 h 361950"/>
              <a:gd name="connsiteX4" fmla="*/ 537679 w 820253"/>
              <a:gd name="connsiteY4" fmla="*/ 361950 h 361950"/>
              <a:gd name="connsiteX5" fmla="*/ 537679 w 820253"/>
              <a:gd name="connsiteY5" fmla="*/ 246063 h 361950"/>
              <a:gd name="connsiteX6" fmla="*/ 120875 w 820253"/>
              <a:gd name="connsiteY6" fmla="*/ 307397 h 361950"/>
              <a:gd name="connsiteX7" fmla="*/ 0 w 820253"/>
              <a:gd name="connsiteY7" fmla="*/ 120550 h 361950"/>
              <a:gd name="connsiteX0" fmla="*/ 0 w 820253"/>
              <a:gd name="connsiteY0" fmla="*/ 120550 h 361950"/>
              <a:gd name="connsiteX1" fmla="*/ 601731 w 820253"/>
              <a:gd name="connsiteY1" fmla="*/ 153589 h 361950"/>
              <a:gd name="connsiteX2" fmla="*/ 537679 w 820253"/>
              <a:gd name="connsiteY2" fmla="*/ 0 h 361950"/>
              <a:gd name="connsiteX3" fmla="*/ 820253 w 820253"/>
              <a:gd name="connsiteY3" fmla="*/ 180975 h 361950"/>
              <a:gd name="connsiteX4" fmla="*/ 537679 w 820253"/>
              <a:gd name="connsiteY4" fmla="*/ 361950 h 361950"/>
              <a:gd name="connsiteX5" fmla="*/ 591550 w 820253"/>
              <a:gd name="connsiteY5" fmla="*/ 201600 h 361950"/>
              <a:gd name="connsiteX6" fmla="*/ 120875 w 820253"/>
              <a:gd name="connsiteY6" fmla="*/ 307397 h 361950"/>
              <a:gd name="connsiteX7" fmla="*/ 0 w 820253"/>
              <a:gd name="connsiteY7" fmla="*/ 120550 h 361950"/>
              <a:gd name="connsiteX0" fmla="*/ 0 w 820253"/>
              <a:gd name="connsiteY0" fmla="*/ 120550 h 343837"/>
              <a:gd name="connsiteX1" fmla="*/ 601731 w 820253"/>
              <a:gd name="connsiteY1" fmla="*/ 153589 h 343837"/>
              <a:gd name="connsiteX2" fmla="*/ 537679 w 820253"/>
              <a:gd name="connsiteY2" fmla="*/ 0 h 343837"/>
              <a:gd name="connsiteX3" fmla="*/ 820253 w 820253"/>
              <a:gd name="connsiteY3" fmla="*/ 180975 h 343837"/>
              <a:gd name="connsiteX4" fmla="*/ 489795 w 820253"/>
              <a:gd name="connsiteY4" fmla="*/ 343837 h 343837"/>
              <a:gd name="connsiteX5" fmla="*/ 591550 w 820253"/>
              <a:gd name="connsiteY5" fmla="*/ 201600 h 343837"/>
              <a:gd name="connsiteX6" fmla="*/ 120875 w 820253"/>
              <a:gd name="connsiteY6" fmla="*/ 307397 h 343837"/>
              <a:gd name="connsiteX7" fmla="*/ 0 w 820253"/>
              <a:gd name="connsiteY7" fmla="*/ 120550 h 343837"/>
              <a:gd name="connsiteX0" fmla="*/ 0 w 820253"/>
              <a:gd name="connsiteY0" fmla="*/ 89924 h 313211"/>
              <a:gd name="connsiteX1" fmla="*/ 601731 w 820253"/>
              <a:gd name="connsiteY1" fmla="*/ 122963 h 313211"/>
              <a:gd name="connsiteX2" fmla="*/ 480621 w 820253"/>
              <a:gd name="connsiteY2" fmla="*/ 0 h 313211"/>
              <a:gd name="connsiteX3" fmla="*/ 820253 w 820253"/>
              <a:gd name="connsiteY3" fmla="*/ 150349 h 313211"/>
              <a:gd name="connsiteX4" fmla="*/ 489795 w 820253"/>
              <a:gd name="connsiteY4" fmla="*/ 313211 h 313211"/>
              <a:gd name="connsiteX5" fmla="*/ 591550 w 820253"/>
              <a:gd name="connsiteY5" fmla="*/ 170974 h 313211"/>
              <a:gd name="connsiteX6" fmla="*/ 120875 w 820253"/>
              <a:gd name="connsiteY6" fmla="*/ 276771 h 313211"/>
              <a:gd name="connsiteX7" fmla="*/ 0 w 820253"/>
              <a:gd name="connsiteY7" fmla="*/ 89924 h 3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0253" h="313211">
                <a:moveTo>
                  <a:pt x="0" y="89924"/>
                </a:moveTo>
                <a:lnTo>
                  <a:pt x="601731" y="122963"/>
                </a:lnTo>
                <a:lnTo>
                  <a:pt x="480621" y="0"/>
                </a:lnTo>
                <a:lnTo>
                  <a:pt x="820253" y="150349"/>
                </a:lnTo>
                <a:lnTo>
                  <a:pt x="489795" y="313211"/>
                </a:lnTo>
                <a:lnTo>
                  <a:pt x="591550" y="170974"/>
                </a:lnTo>
                <a:lnTo>
                  <a:pt x="120875" y="276771"/>
                </a:lnTo>
                <a:lnTo>
                  <a:pt x="0" y="8992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 rot="13385920">
            <a:off x="6650257" y="4436156"/>
            <a:ext cx="1055637" cy="300947"/>
          </a:xfrm>
          <a:custGeom>
            <a:avLst/>
            <a:gdLst>
              <a:gd name="connsiteX0" fmla="*/ 0 w 831850"/>
              <a:gd name="connsiteY0" fmla="*/ 84138 h 336550"/>
              <a:gd name="connsiteX1" fmla="*/ 569782 w 831850"/>
              <a:gd name="connsiteY1" fmla="*/ 84138 h 336550"/>
              <a:gd name="connsiteX2" fmla="*/ 569782 w 831850"/>
              <a:gd name="connsiteY2" fmla="*/ 0 h 336550"/>
              <a:gd name="connsiteX3" fmla="*/ 831850 w 831850"/>
              <a:gd name="connsiteY3" fmla="*/ 168275 h 336550"/>
              <a:gd name="connsiteX4" fmla="*/ 569782 w 831850"/>
              <a:gd name="connsiteY4" fmla="*/ 336550 h 336550"/>
              <a:gd name="connsiteX5" fmla="*/ 569782 w 831850"/>
              <a:gd name="connsiteY5" fmla="*/ 252413 h 336550"/>
              <a:gd name="connsiteX6" fmla="*/ 0 w 831850"/>
              <a:gd name="connsiteY6" fmla="*/ 252413 h 336550"/>
              <a:gd name="connsiteX7" fmla="*/ 0 w 831850"/>
              <a:gd name="connsiteY7" fmla="*/ 84138 h 336550"/>
              <a:gd name="connsiteX0" fmla="*/ 0 w 1001488"/>
              <a:gd name="connsiteY0" fmla="*/ 51551 h 336550"/>
              <a:gd name="connsiteX1" fmla="*/ 739420 w 1001488"/>
              <a:gd name="connsiteY1" fmla="*/ 84138 h 336550"/>
              <a:gd name="connsiteX2" fmla="*/ 739420 w 1001488"/>
              <a:gd name="connsiteY2" fmla="*/ 0 h 336550"/>
              <a:gd name="connsiteX3" fmla="*/ 1001488 w 1001488"/>
              <a:gd name="connsiteY3" fmla="*/ 168275 h 336550"/>
              <a:gd name="connsiteX4" fmla="*/ 739420 w 1001488"/>
              <a:gd name="connsiteY4" fmla="*/ 336550 h 336550"/>
              <a:gd name="connsiteX5" fmla="*/ 739420 w 1001488"/>
              <a:gd name="connsiteY5" fmla="*/ 252413 h 336550"/>
              <a:gd name="connsiteX6" fmla="*/ 169638 w 1001488"/>
              <a:gd name="connsiteY6" fmla="*/ 252413 h 336550"/>
              <a:gd name="connsiteX7" fmla="*/ 0 w 1001488"/>
              <a:gd name="connsiteY7" fmla="*/ 51551 h 336550"/>
              <a:gd name="connsiteX0" fmla="*/ 0 w 1042323"/>
              <a:gd name="connsiteY0" fmla="*/ 63673 h 336550"/>
              <a:gd name="connsiteX1" fmla="*/ 780255 w 1042323"/>
              <a:gd name="connsiteY1" fmla="*/ 84138 h 336550"/>
              <a:gd name="connsiteX2" fmla="*/ 780255 w 1042323"/>
              <a:gd name="connsiteY2" fmla="*/ 0 h 336550"/>
              <a:gd name="connsiteX3" fmla="*/ 1042323 w 1042323"/>
              <a:gd name="connsiteY3" fmla="*/ 168275 h 336550"/>
              <a:gd name="connsiteX4" fmla="*/ 780255 w 1042323"/>
              <a:gd name="connsiteY4" fmla="*/ 336550 h 336550"/>
              <a:gd name="connsiteX5" fmla="*/ 780255 w 1042323"/>
              <a:gd name="connsiteY5" fmla="*/ 252413 h 336550"/>
              <a:gd name="connsiteX6" fmla="*/ 210473 w 1042323"/>
              <a:gd name="connsiteY6" fmla="*/ 252413 h 336550"/>
              <a:gd name="connsiteX7" fmla="*/ 0 w 1042323"/>
              <a:gd name="connsiteY7" fmla="*/ 63673 h 336550"/>
              <a:gd name="connsiteX0" fmla="*/ 0 w 1042323"/>
              <a:gd name="connsiteY0" fmla="*/ 63673 h 336550"/>
              <a:gd name="connsiteX1" fmla="*/ 780255 w 1042323"/>
              <a:gd name="connsiteY1" fmla="*/ 84138 h 336550"/>
              <a:gd name="connsiteX2" fmla="*/ 780255 w 1042323"/>
              <a:gd name="connsiteY2" fmla="*/ 0 h 336550"/>
              <a:gd name="connsiteX3" fmla="*/ 1042323 w 1042323"/>
              <a:gd name="connsiteY3" fmla="*/ 168275 h 336550"/>
              <a:gd name="connsiteX4" fmla="*/ 780255 w 1042323"/>
              <a:gd name="connsiteY4" fmla="*/ 336550 h 336550"/>
              <a:gd name="connsiteX5" fmla="*/ 780255 w 1042323"/>
              <a:gd name="connsiteY5" fmla="*/ 252413 h 336550"/>
              <a:gd name="connsiteX6" fmla="*/ 227232 w 1042323"/>
              <a:gd name="connsiteY6" fmla="*/ 288910 h 336550"/>
              <a:gd name="connsiteX7" fmla="*/ 0 w 1042323"/>
              <a:gd name="connsiteY7" fmla="*/ 63673 h 336550"/>
              <a:gd name="connsiteX0" fmla="*/ 0 w 1042323"/>
              <a:gd name="connsiteY0" fmla="*/ 63673 h 336550"/>
              <a:gd name="connsiteX1" fmla="*/ 845633 w 1042323"/>
              <a:gd name="connsiteY1" fmla="*/ 144712 h 336550"/>
              <a:gd name="connsiteX2" fmla="*/ 780255 w 1042323"/>
              <a:gd name="connsiteY2" fmla="*/ 0 h 336550"/>
              <a:gd name="connsiteX3" fmla="*/ 1042323 w 1042323"/>
              <a:gd name="connsiteY3" fmla="*/ 168275 h 336550"/>
              <a:gd name="connsiteX4" fmla="*/ 780255 w 1042323"/>
              <a:gd name="connsiteY4" fmla="*/ 336550 h 336550"/>
              <a:gd name="connsiteX5" fmla="*/ 780255 w 1042323"/>
              <a:gd name="connsiteY5" fmla="*/ 252413 h 336550"/>
              <a:gd name="connsiteX6" fmla="*/ 227232 w 1042323"/>
              <a:gd name="connsiteY6" fmla="*/ 288910 h 336550"/>
              <a:gd name="connsiteX7" fmla="*/ 0 w 1042323"/>
              <a:gd name="connsiteY7" fmla="*/ 63673 h 336550"/>
              <a:gd name="connsiteX0" fmla="*/ 0 w 1042323"/>
              <a:gd name="connsiteY0" fmla="*/ 63673 h 336550"/>
              <a:gd name="connsiteX1" fmla="*/ 845633 w 1042323"/>
              <a:gd name="connsiteY1" fmla="*/ 144712 h 336550"/>
              <a:gd name="connsiteX2" fmla="*/ 780255 w 1042323"/>
              <a:gd name="connsiteY2" fmla="*/ 0 h 336550"/>
              <a:gd name="connsiteX3" fmla="*/ 1042323 w 1042323"/>
              <a:gd name="connsiteY3" fmla="*/ 168275 h 336550"/>
              <a:gd name="connsiteX4" fmla="*/ 780255 w 1042323"/>
              <a:gd name="connsiteY4" fmla="*/ 336550 h 336550"/>
              <a:gd name="connsiteX5" fmla="*/ 831259 w 1042323"/>
              <a:gd name="connsiteY5" fmla="*/ 204688 h 336550"/>
              <a:gd name="connsiteX6" fmla="*/ 227232 w 1042323"/>
              <a:gd name="connsiteY6" fmla="*/ 288910 h 336550"/>
              <a:gd name="connsiteX7" fmla="*/ 0 w 1042323"/>
              <a:gd name="connsiteY7" fmla="*/ 63673 h 336550"/>
              <a:gd name="connsiteX0" fmla="*/ 0 w 1055637"/>
              <a:gd name="connsiteY0" fmla="*/ 63673 h 336550"/>
              <a:gd name="connsiteX1" fmla="*/ 845633 w 1055637"/>
              <a:gd name="connsiteY1" fmla="*/ 144712 h 336550"/>
              <a:gd name="connsiteX2" fmla="*/ 780255 w 1055637"/>
              <a:gd name="connsiteY2" fmla="*/ 0 h 336550"/>
              <a:gd name="connsiteX3" fmla="*/ 1055637 w 1055637"/>
              <a:gd name="connsiteY3" fmla="*/ 173210 h 336550"/>
              <a:gd name="connsiteX4" fmla="*/ 780255 w 1055637"/>
              <a:gd name="connsiteY4" fmla="*/ 336550 h 336550"/>
              <a:gd name="connsiteX5" fmla="*/ 831259 w 1055637"/>
              <a:gd name="connsiteY5" fmla="*/ 204688 h 336550"/>
              <a:gd name="connsiteX6" fmla="*/ 227232 w 1055637"/>
              <a:gd name="connsiteY6" fmla="*/ 288910 h 336550"/>
              <a:gd name="connsiteX7" fmla="*/ 0 w 1055637"/>
              <a:gd name="connsiteY7" fmla="*/ 63673 h 336550"/>
              <a:gd name="connsiteX0" fmla="*/ 0 w 1055637"/>
              <a:gd name="connsiteY0" fmla="*/ 52147 h 325024"/>
              <a:gd name="connsiteX1" fmla="*/ 845633 w 1055637"/>
              <a:gd name="connsiteY1" fmla="*/ 133186 h 325024"/>
              <a:gd name="connsiteX2" fmla="*/ 721469 w 1055637"/>
              <a:gd name="connsiteY2" fmla="*/ 0 h 325024"/>
              <a:gd name="connsiteX3" fmla="*/ 1055637 w 1055637"/>
              <a:gd name="connsiteY3" fmla="*/ 161684 h 325024"/>
              <a:gd name="connsiteX4" fmla="*/ 780255 w 1055637"/>
              <a:gd name="connsiteY4" fmla="*/ 325024 h 325024"/>
              <a:gd name="connsiteX5" fmla="*/ 831259 w 1055637"/>
              <a:gd name="connsiteY5" fmla="*/ 193162 h 325024"/>
              <a:gd name="connsiteX6" fmla="*/ 227232 w 1055637"/>
              <a:gd name="connsiteY6" fmla="*/ 277384 h 325024"/>
              <a:gd name="connsiteX7" fmla="*/ 0 w 1055637"/>
              <a:gd name="connsiteY7" fmla="*/ 52147 h 325024"/>
              <a:gd name="connsiteX0" fmla="*/ 0 w 1055637"/>
              <a:gd name="connsiteY0" fmla="*/ 52147 h 300947"/>
              <a:gd name="connsiteX1" fmla="*/ 845633 w 1055637"/>
              <a:gd name="connsiteY1" fmla="*/ 133186 h 300947"/>
              <a:gd name="connsiteX2" fmla="*/ 721469 w 1055637"/>
              <a:gd name="connsiteY2" fmla="*/ 0 h 300947"/>
              <a:gd name="connsiteX3" fmla="*/ 1055637 w 1055637"/>
              <a:gd name="connsiteY3" fmla="*/ 161684 h 300947"/>
              <a:gd name="connsiteX4" fmla="*/ 731636 w 1055637"/>
              <a:gd name="connsiteY4" fmla="*/ 300947 h 300947"/>
              <a:gd name="connsiteX5" fmla="*/ 831259 w 1055637"/>
              <a:gd name="connsiteY5" fmla="*/ 193162 h 300947"/>
              <a:gd name="connsiteX6" fmla="*/ 227232 w 1055637"/>
              <a:gd name="connsiteY6" fmla="*/ 277384 h 300947"/>
              <a:gd name="connsiteX7" fmla="*/ 0 w 1055637"/>
              <a:gd name="connsiteY7" fmla="*/ 52147 h 3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5637" h="300947">
                <a:moveTo>
                  <a:pt x="0" y="52147"/>
                </a:moveTo>
                <a:lnTo>
                  <a:pt x="845633" y="133186"/>
                </a:lnTo>
                <a:lnTo>
                  <a:pt x="721469" y="0"/>
                </a:lnTo>
                <a:lnTo>
                  <a:pt x="1055637" y="161684"/>
                </a:lnTo>
                <a:lnTo>
                  <a:pt x="731636" y="300947"/>
                </a:lnTo>
                <a:lnTo>
                  <a:pt x="831259" y="193162"/>
                </a:lnTo>
                <a:lnTo>
                  <a:pt x="227232" y="277384"/>
                </a:lnTo>
                <a:lnTo>
                  <a:pt x="0" y="5214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 rot="10448507">
            <a:off x="7173928" y="3345610"/>
            <a:ext cx="1632666" cy="290865"/>
          </a:xfrm>
          <a:custGeom>
            <a:avLst/>
            <a:gdLst>
              <a:gd name="connsiteX0" fmla="*/ 0 w 1556215"/>
              <a:gd name="connsiteY0" fmla="*/ 86767 h 347069"/>
              <a:gd name="connsiteX1" fmla="*/ 1236141 w 1556215"/>
              <a:gd name="connsiteY1" fmla="*/ 86767 h 347069"/>
              <a:gd name="connsiteX2" fmla="*/ 1236141 w 1556215"/>
              <a:gd name="connsiteY2" fmla="*/ 0 h 347069"/>
              <a:gd name="connsiteX3" fmla="*/ 1556215 w 1556215"/>
              <a:gd name="connsiteY3" fmla="*/ 173535 h 347069"/>
              <a:gd name="connsiteX4" fmla="*/ 1236141 w 1556215"/>
              <a:gd name="connsiteY4" fmla="*/ 347069 h 347069"/>
              <a:gd name="connsiteX5" fmla="*/ 1236141 w 1556215"/>
              <a:gd name="connsiteY5" fmla="*/ 260302 h 347069"/>
              <a:gd name="connsiteX6" fmla="*/ 0 w 1556215"/>
              <a:gd name="connsiteY6" fmla="*/ 260302 h 347069"/>
              <a:gd name="connsiteX7" fmla="*/ 0 w 1556215"/>
              <a:gd name="connsiteY7" fmla="*/ 86767 h 347069"/>
              <a:gd name="connsiteX0" fmla="*/ 0 w 1632666"/>
              <a:gd name="connsiteY0" fmla="*/ 85306 h 347069"/>
              <a:gd name="connsiteX1" fmla="*/ 1312592 w 1632666"/>
              <a:gd name="connsiteY1" fmla="*/ 86767 h 347069"/>
              <a:gd name="connsiteX2" fmla="*/ 1312592 w 1632666"/>
              <a:gd name="connsiteY2" fmla="*/ 0 h 347069"/>
              <a:gd name="connsiteX3" fmla="*/ 1632666 w 1632666"/>
              <a:gd name="connsiteY3" fmla="*/ 173535 h 347069"/>
              <a:gd name="connsiteX4" fmla="*/ 1312592 w 1632666"/>
              <a:gd name="connsiteY4" fmla="*/ 347069 h 347069"/>
              <a:gd name="connsiteX5" fmla="*/ 1312592 w 1632666"/>
              <a:gd name="connsiteY5" fmla="*/ 260302 h 347069"/>
              <a:gd name="connsiteX6" fmla="*/ 76451 w 1632666"/>
              <a:gd name="connsiteY6" fmla="*/ 260302 h 347069"/>
              <a:gd name="connsiteX7" fmla="*/ 0 w 1632666"/>
              <a:gd name="connsiteY7" fmla="*/ 85306 h 347069"/>
              <a:gd name="connsiteX0" fmla="*/ 0 w 1632666"/>
              <a:gd name="connsiteY0" fmla="*/ 85306 h 347069"/>
              <a:gd name="connsiteX1" fmla="*/ 1312592 w 1632666"/>
              <a:gd name="connsiteY1" fmla="*/ 86767 h 347069"/>
              <a:gd name="connsiteX2" fmla="*/ 1312592 w 1632666"/>
              <a:gd name="connsiteY2" fmla="*/ 0 h 347069"/>
              <a:gd name="connsiteX3" fmla="*/ 1632666 w 1632666"/>
              <a:gd name="connsiteY3" fmla="*/ 173535 h 347069"/>
              <a:gd name="connsiteX4" fmla="*/ 1312592 w 1632666"/>
              <a:gd name="connsiteY4" fmla="*/ 347069 h 347069"/>
              <a:gd name="connsiteX5" fmla="*/ 1312592 w 1632666"/>
              <a:gd name="connsiteY5" fmla="*/ 260302 h 347069"/>
              <a:gd name="connsiteX6" fmla="*/ 80175 w 1632666"/>
              <a:gd name="connsiteY6" fmla="*/ 286217 h 347069"/>
              <a:gd name="connsiteX7" fmla="*/ 0 w 1632666"/>
              <a:gd name="connsiteY7" fmla="*/ 85306 h 347069"/>
              <a:gd name="connsiteX0" fmla="*/ 0 w 1632666"/>
              <a:gd name="connsiteY0" fmla="*/ 85306 h 347069"/>
              <a:gd name="connsiteX1" fmla="*/ 1364259 w 1632666"/>
              <a:gd name="connsiteY1" fmla="*/ 143135 h 347069"/>
              <a:gd name="connsiteX2" fmla="*/ 1312592 w 1632666"/>
              <a:gd name="connsiteY2" fmla="*/ 0 h 347069"/>
              <a:gd name="connsiteX3" fmla="*/ 1632666 w 1632666"/>
              <a:gd name="connsiteY3" fmla="*/ 173535 h 347069"/>
              <a:gd name="connsiteX4" fmla="*/ 1312592 w 1632666"/>
              <a:gd name="connsiteY4" fmla="*/ 347069 h 347069"/>
              <a:gd name="connsiteX5" fmla="*/ 1312592 w 1632666"/>
              <a:gd name="connsiteY5" fmla="*/ 260302 h 347069"/>
              <a:gd name="connsiteX6" fmla="*/ 80175 w 1632666"/>
              <a:gd name="connsiteY6" fmla="*/ 286217 h 347069"/>
              <a:gd name="connsiteX7" fmla="*/ 0 w 1632666"/>
              <a:gd name="connsiteY7" fmla="*/ 85306 h 347069"/>
              <a:gd name="connsiteX0" fmla="*/ 0 w 1632666"/>
              <a:gd name="connsiteY0" fmla="*/ 85306 h 347069"/>
              <a:gd name="connsiteX1" fmla="*/ 1364259 w 1632666"/>
              <a:gd name="connsiteY1" fmla="*/ 143135 h 347069"/>
              <a:gd name="connsiteX2" fmla="*/ 1312592 w 1632666"/>
              <a:gd name="connsiteY2" fmla="*/ 0 h 347069"/>
              <a:gd name="connsiteX3" fmla="*/ 1632666 w 1632666"/>
              <a:gd name="connsiteY3" fmla="*/ 173535 h 347069"/>
              <a:gd name="connsiteX4" fmla="*/ 1312592 w 1632666"/>
              <a:gd name="connsiteY4" fmla="*/ 347069 h 347069"/>
              <a:gd name="connsiteX5" fmla="*/ 1368311 w 1632666"/>
              <a:gd name="connsiteY5" fmla="*/ 214952 h 347069"/>
              <a:gd name="connsiteX6" fmla="*/ 80175 w 1632666"/>
              <a:gd name="connsiteY6" fmla="*/ 286217 h 347069"/>
              <a:gd name="connsiteX7" fmla="*/ 0 w 1632666"/>
              <a:gd name="connsiteY7" fmla="*/ 85306 h 347069"/>
              <a:gd name="connsiteX0" fmla="*/ 0 w 1632666"/>
              <a:gd name="connsiteY0" fmla="*/ 85306 h 318561"/>
              <a:gd name="connsiteX1" fmla="*/ 1364259 w 1632666"/>
              <a:gd name="connsiteY1" fmla="*/ 143135 h 318561"/>
              <a:gd name="connsiteX2" fmla="*/ 1312592 w 1632666"/>
              <a:gd name="connsiteY2" fmla="*/ 0 h 318561"/>
              <a:gd name="connsiteX3" fmla="*/ 1632666 w 1632666"/>
              <a:gd name="connsiteY3" fmla="*/ 173535 h 318561"/>
              <a:gd name="connsiteX4" fmla="*/ 1283600 w 1632666"/>
              <a:gd name="connsiteY4" fmla="*/ 318561 h 318561"/>
              <a:gd name="connsiteX5" fmla="*/ 1368311 w 1632666"/>
              <a:gd name="connsiteY5" fmla="*/ 214952 h 318561"/>
              <a:gd name="connsiteX6" fmla="*/ 80175 w 1632666"/>
              <a:gd name="connsiteY6" fmla="*/ 286217 h 318561"/>
              <a:gd name="connsiteX7" fmla="*/ 0 w 1632666"/>
              <a:gd name="connsiteY7" fmla="*/ 85306 h 318561"/>
              <a:gd name="connsiteX0" fmla="*/ 0 w 1632666"/>
              <a:gd name="connsiteY0" fmla="*/ 57610 h 290865"/>
              <a:gd name="connsiteX1" fmla="*/ 1364259 w 1632666"/>
              <a:gd name="connsiteY1" fmla="*/ 115439 h 290865"/>
              <a:gd name="connsiteX2" fmla="*/ 1271450 w 1632666"/>
              <a:gd name="connsiteY2" fmla="*/ 0 h 290865"/>
              <a:gd name="connsiteX3" fmla="*/ 1632666 w 1632666"/>
              <a:gd name="connsiteY3" fmla="*/ 145839 h 290865"/>
              <a:gd name="connsiteX4" fmla="*/ 1283600 w 1632666"/>
              <a:gd name="connsiteY4" fmla="*/ 290865 h 290865"/>
              <a:gd name="connsiteX5" fmla="*/ 1368311 w 1632666"/>
              <a:gd name="connsiteY5" fmla="*/ 187256 h 290865"/>
              <a:gd name="connsiteX6" fmla="*/ 80175 w 1632666"/>
              <a:gd name="connsiteY6" fmla="*/ 258521 h 290865"/>
              <a:gd name="connsiteX7" fmla="*/ 0 w 1632666"/>
              <a:gd name="connsiteY7" fmla="*/ 57610 h 29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2666" h="290865">
                <a:moveTo>
                  <a:pt x="0" y="57610"/>
                </a:moveTo>
                <a:lnTo>
                  <a:pt x="1364259" y="115439"/>
                </a:lnTo>
                <a:lnTo>
                  <a:pt x="1271450" y="0"/>
                </a:lnTo>
                <a:lnTo>
                  <a:pt x="1632666" y="145839"/>
                </a:lnTo>
                <a:lnTo>
                  <a:pt x="1283600" y="290865"/>
                </a:lnTo>
                <a:lnTo>
                  <a:pt x="1368311" y="187256"/>
                </a:lnTo>
                <a:lnTo>
                  <a:pt x="80175" y="258521"/>
                </a:lnTo>
                <a:lnTo>
                  <a:pt x="0" y="5761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 rot="9410212">
            <a:off x="6745023" y="2819242"/>
            <a:ext cx="994829" cy="267944"/>
          </a:xfrm>
          <a:custGeom>
            <a:avLst/>
            <a:gdLst>
              <a:gd name="connsiteX0" fmla="*/ 0 w 721340"/>
              <a:gd name="connsiteY0" fmla="*/ 96996 h 324640"/>
              <a:gd name="connsiteX1" fmla="*/ 424415 w 721340"/>
              <a:gd name="connsiteY1" fmla="*/ 96996 h 324640"/>
              <a:gd name="connsiteX2" fmla="*/ 424415 w 721340"/>
              <a:gd name="connsiteY2" fmla="*/ 0 h 324640"/>
              <a:gd name="connsiteX3" fmla="*/ 721340 w 721340"/>
              <a:gd name="connsiteY3" fmla="*/ 162320 h 324640"/>
              <a:gd name="connsiteX4" fmla="*/ 424415 w 721340"/>
              <a:gd name="connsiteY4" fmla="*/ 324640 h 324640"/>
              <a:gd name="connsiteX5" fmla="*/ 424415 w 721340"/>
              <a:gd name="connsiteY5" fmla="*/ 227644 h 324640"/>
              <a:gd name="connsiteX6" fmla="*/ 0 w 721340"/>
              <a:gd name="connsiteY6" fmla="*/ 227644 h 324640"/>
              <a:gd name="connsiteX7" fmla="*/ 0 w 721340"/>
              <a:gd name="connsiteY7" fmla="*/ 96996 h 324640"/>
              <a:gd name="connsiteX0" fmla="*/ 0 w 721340"/>
              <a:gd name="connsiteY0" fmla="*/ 96996 h 324640"/>
              <a:gd name="connsiteX1" fmla="*/ 424415 w 721340"/>
              <a:gd name="connsiteY1" fmla="*/ 96996 h 324640"/>
              <a:gd name="connsiteX2" fmla="*/ 424415 w 721340"/>
              <a:gd name="connsiteY2" fmla="*/ 0 h 324640"/>
              <a:gd name="connsiteX3" fmla="*/ 721340 w 721340"/>
              <a:gd name="connsiteY3" fmla="*/ 162320 h 324640"/>
              <a:gd name="connsiteX4" fmla="*/ 424415 w 721340"/>
              <a:gd name="connsiteY4" fmla="*/ 324640 h 324640"/>
              <a:gd name="connsiteX5" fmla="*/ 473588 w 721340"/>
              <a:gd name="connsiteY5" fmla="*/ 193428 h 324640"/>
              <a:gd name="connsiteX6" fmla="*/ 0 w 721340"/>
              <a:gd name="connsiteY6" fmla="*/ 227644 h 324640"/>
              <a:gd name="connsiteX7" fmla="*/ 0 w 721340"/>
              <a:gd name="connsiteY7" fmla="*/ 96996 h 324640"/>
              <a:gd name="connsiteX0" fmla="*/ 0 w 721340"/>
              <a:gd name="connsiteY0" fmla="*/ 96996 h 324640"/>
              <a:gd name="connsiteX1" fmla="*/ 492817 w 721340"/>
              <a:gd name="connsiteY1" fmla="*/ 146981 h 324640"/>
              <a:gd name="connsiteX2" fmla="*/ 424415 w 721340"/>
              <a:gd name="connsiteY2" fmla="*/ 0 h 324640"/>
              <a:gd name="connsiteX3" fmla="*/ 721340 w 721340"/>
              <a:gd name="connsiteY3" fmla="*/ 162320 h 324640"/>
              <a:gd name="connsiteX4" fmla="*/ 424415 w 721340"/>
              <a:gd name="connsiteY4" fmla="*/ 324640 h 324640"/>
              <a:gd name="connsiteX5" fmla="*/ 473588 w 721340"/>
              <a:gd name="connsiteY5" fmla="*/ 193428 h 324640"/>
              <a:gd name="connsiteX6" fmla="*/ 0 w 721340"/>
              <a:gd name="connsiteY6" fmla="*/ 227644 h 324640"/>
              <a:gd name="connsiteX7" fmla="*/ 0 w 721340"/>
              <a:gd name="connsiteY7" fmla="*/ 96996 h 324640"/>
              <a:gd name="connsiteX0" fmla="*/ 0 w 994829"/>
              <a:gd name="connsiteY0" fmla="*/ 90494 h 324640"/>
              <a:gd name="connsiteX1" fmla="*/ 766306 w 994829"/>
              <a:gd name="connsiteY1" fmla="*/ 146981 h 324640"/>
              <a:gd name="connsiteX2" fmla="*/ 697904 w 994829"/>
              <a:gd name="connsiteY2" fmla="*/ 0 h 324640"/>
              <a:gd name="connsiteX3" fmla="*/ 994829 w 994829"/>
              <a:gd name="connsiteY3" fmla="*/ 162320 h 324640"/>
              <a:gd name="connsiteX4" fmla="*/ 697904 w 994829"/>
              <a:gd name="connsiteY4" fmla="*/ 324640 h 324640"/>
              <a:gd name="connsiteX5" fmla="*/ 747077 w 994829"/>
              <a:gd name="connsiteY5" fmla="*/ 193428 h 324640"/>
              <a:gd name="connsiteX6" fmla="*/ 273489 w 994829"/>
              <a:gd name="connsiteY6" fmla="*/ 227644 h 324640"/>
              <a:gd name="connsiteX7" fmla="*/ 0 w 994829"/>
              <a:gd name="connsiteY7" fmla="*/ 90494 h 324640"/>
              <a:gd name="connsiteX0" fmla="*/ 0 w 994829"/>
              <a:gd name="connsiteY0" fmla="*/ 90494 h 324640"/>
              <a:gd name="connsiteX1" fmla="*/ 766306 w 994829"/>
              <a:gd name="connsiteY1" fmla="*/ 146981 h 324640"/>
              <a:gd name="connsiteX2" fmla="*/ 697904 w 994829"/>
              <a:gd name="connsiteY2" fmla="*/ 0 h 324640"/>
              <a:gd name="connsiteX3" fmla="*/ 994829 w 994829"/>
              <a:gd name="connsiteY3" fmla="*/ 162320 h 324640"/>
              <a:gd name="connsiteX4" fmla="*/ 697904 w 994829"/>
              <a:gd name="connsiteY4" fmla="*/ 324640 h 324640"/>
              <a:gd name="connsiteX5" fmla="*/ 747077 w 994829"/>
              <a:gd name="connsiteY5" fmla="*/ 193428 h 324640"/>
              <a:gd name="connsiteX6" fmla="*/ 283480 w 994829"/>
              <a:gd name="connsiteY6" fmla="*/ 204291 h 324640"/>
              <a:gd name="connsiteX7" fmla="*/ 0 w 994829"/>
              <a:gd name="connsiteY7" fmla="*/ 90494 h 324640"/>
              <a:gd name="connsiteX0" fmla="*/ 0 w 994829"/>
              <a:gd name="connsiteY0" fmla="*/ 46287 h 280433"/>
              <a:gd name="connsiteX1" fmla="*/ 766306 w 994829"/>
              <a:gd name="connsiteY1" fmla="*/ 102774 h 280433"/>
              <a:gd name="connsiteX2" fmla="*/ 672084 w 994829"/>
              <a:gd name="connsiteY2" fmla="*/ 0 h 280433"/>
              <a:gd name="connsiteX3" fmla="*/ 994829 w 994829"/>
              <a:gd name="connsiteY3" fmla="*/ 118113 h 280433"/>
              <a:gd name="connsiteX4" fmla="*/ 697904 w 994829"/>
              <a:gd name="connsiteY4" fmla="*/ 280433 h 280433"/>
              <a:gd name="connsiteX5" fmla="*/ 747077 w 994829"/>
              <a:gd name="connsiteY5" fmla="*/ 149221 h 280433"/>
              <a:gd name="connsiteX6" fmla="*/ 283480 w 994829"/>
              <a:gd name="connsiteY6" fmla="*/ 160084 h 280433"/>
              <a:gd name="connsiteX7" fmla="*/ 0 w 994829"/>
              <a:gd name="connsiteY7" fmla="*/ 46287 h 280433"/>
              <a:gd name="connsiteX0" fmla="*/ 0 w 994829"/>
              <a:gd name="connsiteY0" fmla="*/ 46287 h 267944"/>
              <a:gd name="connsiteX1" fmla="*/ 766306 w 994829"/>
              <a:gd name="connsiteY1" fmla="*/ 102774 h 267944"/>
              <a:gd name="connsiteX2" fmla="*/ 672084 w 994829"/>
              <a:gd name="connsiteY2" fmla="*/ 0 h 267944"/>
              <a:gd name="connsiteX3" fmla="*/ 994829 w 994829"/>
              <a:gd name="connsiteY3" fmla="*/ 118113 h 267944"/>
              <a:gd name="connsiteX4" fmla="*/ 668713 w 994829"/>
              <a:gd name="connsiteY4" fmla="*/ 267944 h 267944"/>
              <a:gd name="connsiteX5" fmla="*/ 747077 w 994829"/>
              <a:gd name="connsiteY5" fmla="*/ 149221 h 267944"/>
              <a:gd name="connsiteX6" fmla="*/ 283480 w 994829"/>
              <a:gd name="connsiteY6" fmla="*/ 160084 h 267944"/>
              <a:gd name="connsiteX7" fmla="*/ 0 w 994829"/>
              <a:gd name="connsiteY7" fmla="*/ 46287 h 2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4829" h="267944">
                <a:moveTo>
                  <a:pt x="0" y="46287"/>
                </a:moveTo>
                <a:lnTo>
                  <a:pt x="766306" y="102774"/>
                </a:lnTo>
                <a:lnTo>
                  <a:pt x="672084" y="0"/>
                </a:lnTo>
                <a:lnTo>
                  <a:pt x="994829" y="118113"/>
                </a:lnTo>
                <a:lnTo>
                  <a:pt x="668713" y="267944"/>
                </a:lnTo>
                <a:lnTo>
                  <a:pt x="747077" y="149221"/>
                </a:lnTo>
                <a:lnTo>
                  <a:pt x="283480" y="160084"/>
                </a:lnTo>
                <a:lnTo>
                  <a:pt x="0" y="4628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574" y="583657"/>
            <a:ext cx="11542426" cy="690285"/>
          </a:xfrm>
        </p:spPr>
        <p:txBody>
          <a:bodyPr/>
          <a:lstStyle/>
          <a:p>
            <a:r>
              <a:rPr lang="ru-RU" dirty="0" smtClean="0"/>
              <a:t>История кафедры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6534" y="1169233"/>
            <a:ext cx="11915465" cy="4808486"/>
          </a:xfrm>
        </p:spPr>
        <p:txBody>
          <a:bodyPr/>
          <a:lstStyle/>
          <a:p>
            <a:r>
              <a:rPr lang="ru-RU" sz="2000" b="1" dirty="0" smtClean="0"/>
              <a:t>В 2009 г. на географическом факультете ПГНИУ, в рамках специальности «География», открыта специализация «Геоинформатика». В 2011 г. проведено лицензирование нового для ПГНИУ направления 021300.62 «Картография и </a:t>
            </a:r>
            <a:r>
              <a:rPr lang="ru-RU" sz="2000" b="1" dirty="0" err="1" smtClean="0"/>
              <a:t>геоинформатика</a:t>
            </a:r>
            <a:r>
              <a:rPr lang="ru-RU" sz="2000" b="1" dirty="0" smtClean="0"/>
              <a:t>». В 2014 году состоялся первый выпуск специалистов и был открыт набор в магистратуру по направлению обучения 021300.68 «Математико-картографическое моделирование </a:t>
            </a:r>
            <a:r>
              <a:rPr lang="ru-RU" sz="2000" b="1" dirty="0" err="1" smtClean="0"/>
              <a:t>геосистем</a:t>
            </a:r>
            <a:r>
              <a:rPr lang="ru-RU" sz="2000" b="1" dirty="0" smtClean="0"/>
              <a:t> и комплексов». В 2015 г. открыта аспирантура по направлению 25.00.35 «</a:t>
            </a:r>
            <a:r>
              <a:rPr lang="ru-RU" sz="2000" b="1" dirty="0" err="1" smtClean="0"/>
              <a:t>Геоинформатика</a:t>
            </a:r>
            <a:r>
              <a:rPr lang="ru-RU" sz="2000" b="1" dirty="0" smtClean="0"/>
              <a:t>» (географические науки). </a:t>
            </a:r>
          </a:p>
          <a:p>
            <a:r>
              <a:rPr lang="ru-RU" sz="2000" b="1" dirty="0" smtClean="0"/>
              <a:t>Дата создания кафедры - 28 марта 2012 г.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pic>
        <p:nvPicPr>
          <p:cNvPr id="4" name="Picture 10" descr="D:\Мои изображения\Защита и Кафедра\_DSC02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2571" y="3094621"/>
            <a:ext cx="5410038" cy="3172828"/>
          </a:xfrm>
          <a:prstGeom prst="rect">
            <a:avLst/>
          </a:prstGeom>
          <a:ln w="19050">
            <a:solidFill>
              <a:schemeClr val="tx1"/>
            </a:solidFill>
            <a:prstDash val="lgDashDot"/>
          </a:ln>
          <a:effectLst>
            <a:softEdge rad="112500"/>
          </a:effectLst>
        </p:spPr>
      </p:pic>
      <p:pic>
        <p:nvPicPr>
          <p:cNvPr id="18434" name="Picture 2" descr="http://gis.psu.ru/wp-content/uploads/2014/08/DSC095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3938" y="3144560"/>
            <a:ext cx="5188662" cy="3102821"/>
          </a:xfrm>
          <a:prstGeom prst="rect">
            <a:avLst/>
          </a:prstGeom>
          <a:ln w="19050">
            <a:solidFill>
              <a:schemeClr val="tx1"/>
            </a:solidFill>
            <a:prstDash val="lgDashDotDot"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6388" y="755484"/>
            <a:ext cx="8075612" cy="690285"/>
          </a:xfrm>
        </p:spPr>
        <p:txBody>
          <a:bodyPr/>
          <a:lstStyle/>
          <a:p>
            <a:r>
              <a:rPr lang="ru-RU" dirty="0" smtClean="0"/>
              <a:t>Преподавательский состав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33350" y="3381760"/>
            <a:ext cx="4022510" cy="13045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Заведующий кафедры –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доктор географических наук,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профессор Пьянков Сергей Васильевич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" y="4724400"/>
            <a:ext cx="3867150" cy="1477328"/>
          </a:xfrm>
          <a:prstGeom prst="rect">
            <a:avLst/>
          </a:prstGeom>
          <a:ln w="28575">
            <a:prstDash val="lgDashDot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Отличительной особенностью кафедры картографии и геоинформатики является полная </a:t>
            </a:r>
            <a:r>
              <a:rPr lang="ru-RU" b="1" dirty="0" err="1" smtClean="0"/>
              <a:t>остепененность</a:t>
            </a:r>
            <a:r>
              <a:rPr lang="ru-RU" b="1" dirty="0" smtClean="0"/>
              <a:t> преподавательского состава.</a:t>
            </a:r>
            <a:endParaRPr lang="ru-RU" b="1" dirty="0"/>
          </a:p>
        </p:txBody>
      </p:sp>
      <p:pic>
        <p:nvPicPr>
          <p:cNvPr id="33794" name="Picture 2" descr="Пьянков Сергей Васильевич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3767" y="890588"/>
            <a:ext cx="2478443" cy="24784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5888" y="2919412"/>
            <a:ext cx="2208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К.г.н., доцент</a:t>
            </a:r>
          </a:p>
          <a:p>
            <a:pPr algn="ctr"/>
            <a:r>
              <a:rPr lang="ru-RU" sz="1600" dirty="0" smtClean="0"/>
              <a:t>Черепанова</a:t>
            </a:r>
          </a:p>
          <a:p>
            <a:pPr algn="ctr"/>
            <a:r>
              <a:rPr lang="ru-RU" sz="1600" dirty="0" smtClean="0"/>
              <a:t>Екатерина Сергеевна</a:t>
            </a:r>
            <a:endParaRPr lang="ru-RU" sz="1600" dirty="0"/>
          </a:p>
        </p:txBody>
      </p:sp>
      <p:pic>
        <p:nvPicPr>
          <p:cNvPr id="5" name="Picture 2" descr="Пономарчук Алексей Ивано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063" y="1404938"/>
            <a:ext cx="1512000" cy="1512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6638" y="2919412"/>
            <a:ext cx="196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К.ф-м.н</a:t>
            </a:r>
            <a:r>
              <a:rPr lang="ru-RU" sz="1600" dirty="0" smtClean="0"/>
              <a:t>., доцент</a:t>
            </a:r>
          </a:p>
          <a:p>
            <a:pPr algn="ctr"/>
            <a:r>
              <a:rPr lang="ru-RU" sz="1600" dirty="0" err="1" smtClean="0"/>
              <a:t>Пономарчук</a:t>
            </a:r>
            <a:endParaRPr lang="ru-RU" sz="1600" dirty="0" smtClean="0"/>
          </a:p>
          <a:p>
            <a:pPr algn="ctr"/>
            <a:r>
              <a:rPr lang="ru-RU" sz="1600" dirty="0" smtClean="0"/>
              <a:t>Алексей Иванович</a:t>
            </a:r>
            <a:endParaRPr lang="ru-RU" sz="1600" dirty="0"/>
          </a:p>
        </p:txBody>
      </p:sp>
      <p:pic>
        <p:nvPicPr>
          <p:cNvPr id="23556" name="Picture 4" descr="Бажукова Наталья Валерьев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2949" y="1404938"/>
            <a:ext cx="1512000" cy="1512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116888" y="2919412"/>
            <a:ext cx="196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К.г.н., доцент</a:t>
            </a:r>
          </a:p>
          <a:p>
            <a:pPr algn="ctr"/>
            <a:r>
              <a:rPr lang="ru-RU" sz="1600" dirty="0" err="1" smtClean="0"/>
              <a:t>Бажукова</a:t>
            </a:r>
            <a:endParaRPr lang="ru-RU" sz="1600" dirty="0" smtClean="0"/>
          </a:p>
          <a:p>
            <a:pPr algn="ctr"/>
            <a:r>
              <a:rPr lang="ru-RU" sz="1600" dirty="0" smtClean="0"/>
              <a:t>Наталья Валерьевна</a:t>
            </a:r>
            <a:endParaRPr lang="ru-RU" sz="1600" dirty="0"/>
          </a:p>
        </p:txBody>
      </p:sp>
      <p:pic>
        <p:nvPicPr>
          <p:cNvPr id="23558" name="Picture 6" descr="Соболева Елена Борисов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0351" y="1404938"/>
            <a:ext cx="1512000" cy="1512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229850" y="2900362"/>
            <a:ext cx="196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К.г.н., доцент</a:t>
            </a:r>
          </a:p>
          <a:p>
            <a:pPr algn="ctr"/>
            <a:r>
              <a:rPr lang="ru-RU" sz="1600" dirty="0" smtClean="0"/>
              <a:t>Соболева</a:t>
            </a:r>
          </a:p>
          <a:p>
            <a:pPr algn="ctr"/>
            <a:r>
              <a:rPr lang="ru-RU" sz="1600" dirty="0" smtClean="0"/>
              <a:t>Елена Борисовна</a:t>
            </a:r>
            <a:endParaRPr lang="ru-RU" sz="1600" dirty="0"/>
          </a:p>
        </p:txBody>
      </p:sp>
      <p:pic>
        <p:nvPicPr>
          <p:cNvPr id="23562" name="Picture 10" descr="Коробейников Александр Михайлович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6350" y="3957638"/>
            <a:ext cx="1512000" cy="1512000"/>
          </a:xfrm>
          <a:prstGeom prst="rect">
            <a:avLst/>
          </a:prstGeom>
          <a:noFill/>
        </p:spPr>
      </p:pic>
      <p:pic>
        <p:nvPicPr>
          <p:cNvPr id="23563" name="Picture 11" descr="D:\ГИС-центр\Мероприятия\Праздники\Др Е.Б. Соболевой\DSC_0184.JPG"/>
          <p:cNvPicPr>
            <a:picLocks noChangeAspect="1" noChangeArrowheads="1"/>
          </p:cNvPicPr>
          <p:nvPr/>
        </p:nvPicPr>
        <p:blipFill>
          <a:blip r:embed="rId7" cstate="print">
            <a:lum bright="10000" contrast="20000"/>
          </a:blip>
          <a:srcRect l="19976" t="14547" r="57587" b="51939"/>
          <a:stretch>
            <a:fillRect/>
          </a:stretch>
        </p:blipFill>
        <p:spPr bwMode="auto">
          <a:xfrm>
            <a:off x="4287838" y="1404938"/>
            <a:ext cx="1512000" cy="1512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630738" y="5453062"/>
            <a:ext cx="2493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К.г.н., доцент</a:t>
            </a:r>
          </a:p>
          <a:p>
            <a:pPr algn="ctr"/>
            <a:r>
              <a:rPr lang="ru-RU" sz="1600" dirty="0" smtClean="0"/>
              <a:t>Коробейников</a:t>
            </a:r>
          </a:p>
          <a:p>
            <a:pPr algn="ctr"/>
            <a:r>
              <a:rPr lang="ru-RU" sz="1600" dirty="0" smtClean="0"/>
              <a:t>Александр Михайлович</a:t>
            </a:r>
            <a:endParaRPr lang="ru-RU" sz="1600" dirty="0"/>
          </a:p>
        </p:txBody>
      </p:sp>
      <p:pic>
        <p:nvPicPr>
          <p:cNvPr id="23565" name="Picture 13" descr="Шихов Андрей Николаевич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4575" y="3957638"/>
            <a:ext cx="1512000" cy="1512000"/>
          </a:xfrm>
          <a:prstGeom prst="rect">
            <a:avLst/>
          </a:prstGeom>
          <a:noFill/>
        </p:spPr>
      </p:pic>
      <p:pic>
        <p:nvPicPr>
          <p:cNvPr id="23569" name="Picture 17" descr="Карзенкова Александра Владимировна"/>
          <p:cNvPicPr>
            <a:picLocks noChangeAspect="1" noChangeArrowheads="1"/>
          </p:cNvPicPr>
          <p:nvPr/>
        </p:nvPicPr>
        <p:blipFill>
          <a:blip r:embed="rId9" cstate="print"/>
          <a:srcRect l="25319" t="5806" r="18724" b="37634"/>
          <a:stretch>
            <a:fillRect/>
          </a:stretch>
        </p:blipFill>
        <p:spPr bwMode="auto">
          <a:xfrm>
            <a:off x="9601200" y="3938588"/>
            <a:ext cx="1512000" cy="1512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9088438" y="5453062"/>
            <a:ext cx="264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К.б.н., доцент</a:t>
            </a:r>
          </a:p>
          <a:p>
            <a:pPr algn="ctr"/>
            <a:r>
              <a:rPr lang="ru-RU" sz="1600" dirty="0" err="1" smtClean="0"/>
              <a:t>Карзенкова</a:t>
            </a:r>
            <a:endParaRPr lang="ru-RU" sz="1600" dirty="0" smtClean="0"/>
          </a:p>
          <a:p>
            <a:pPr algn="ctr"/>
            <a:r>
              <a:rPr lang="ru-RU" sz="1600" dirty="0" smtClean="0"/>
              <a:t>Александра Владимировна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78638" y="5453062"/>
            <a:ext cx="2493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К.г.н., доцент</a:t>
            </a:r>
          </a:p>
          <a:p>
            <a:pPr algn="ctr"/>
            <a:r>
              <a:rPr lang="ru-RU" sz="1600" dirty="0" err="1" smtClean="0"/>
              <a:t>Шихов</a:t>
            </a:r>
            <a:endParaRPr lang="ru-RU" sz="1600" dirty="0" smtClean="0"/>
          </a:p>
          <a:p>
            <a:pPr algn="ctr"/>
            <a:r>
              <a:rPr lang="ru-RU" sz="1600" dirty="0" smtClean="0"/>
              <a:t>Андрей Николаевич</a:t>
            </a:r>
            <a:endParaRPr lang="ru-RU" sz="16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4135438" y="755484"/>
            <a:ext cx="8075612" cy="69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Учебно-вспомогательный состав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Орлова Лилия Шевкетовна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 l="15470" t="1902" r="18615" b="51250"/>
          <a:stretch>
            <a:fillRect/>
          </a:stretch>
        </p:blipFill>
        <p:spPr bwMode="auto">
          <a:xfrm>
            <a:off x="6021388" y="1404938"/>
            <a:ext cx="1512000" cy="1512000"/>
          </a:xfrm>
          <a:prstGeom prst="rect">
            <a:avLst/>
          </a:prstGeom>
          <a:noFill/>
        </p:spPr>
      </p:pic>
      <p:pic>
        <p:nvPicPr>
          <p:cNvPr id="6" name="Picture 4" descr="Сергиенко Людмила Владимировн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91550" y="1404938"/>
            <a:ext cx="1512000" cy="1512000"/>
          </a:xfrm>
          <a:prstGeom prst="rect">
            <a:avLst/>
          </a:prstGeom>
          <a:noFill/>
        </p:spPr>
      </p:pic>
      <p:pic>
        <p:nvPicPr>
          <p:cNvPr id="7" name="Picture 6" descr="Ташкинова Александра Николаевна"/>
          <p:cNvPicPr>
            <a:picLocks noChangeAspect="1" noChangeArrowheads="1"/>
          </p:cNvPicPr>
          <p:nvPr/>
        </p:nvPicPr>
        <p:blipFill>
          <a:blip r:embed="rId12" cstate="print"/>
          <a:srcRect t="8665" r="554" b="16797"/>
          <a:stretch>
            <a:fillRect/>
          </a:stretch>
        </p:blipFill>
        <p:spPr bwMode="auto">
          <a:xfrm>
            <a:off x="6012306" y="3981450"/>
            <a:ext cx="1512444" cy="1512000"/>
          </a:xfrm>
          <a:prstGeom prst="rect">
            <a:avLst/>
          </a:prstGeom>
          <a:noFill/>
        </p:spPr>
      </p:pic>
      <p:pic>
        <p:nvPicPr>
          <p:cNvPr id="23560" name="Picture 8" descr="Гоголева Мария Вячеславовна"/>
          <p:cNvPicPr>
            <a:picLocks noChangeAspect="1" noChangeArrowheads="1"/>
          </p:cNvPicPr>
          <p:nvPr/>
        </p:nvPicPr>
        <p:blipFill>
          <a:blip r:embed="rId13" cstate="print"/>
          <a:srcRect l="11550" t="10911" r="27347" b="48048"/>
          <a:stretch>
            <a:fillRect/>
          </a:stretch>
        </p:blipFill>
        <p:spPr bwMode="auto">
          <a:xfrm>
            <a:off x="8584500" y="3943350"/>
            <a:ext cx="1512000" cy="15120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697538" y="2919412"/>
            <a:ext cx="2493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Инженер кафедры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8002588" y="2900362"/>
            <a:ext cx="2493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Инженер кафедры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621338" y="5472112"/>
            <a:ext cx="2493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Техник кафедры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54988" y="5453062"/>
            <a:ext cx="2493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Техник кафедры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decel="100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decel="10000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10" grpId="0"/>
      <p:bldP spid="10" grpId="1"/>
      <p:bldP spid="12" grpId="0"/>
      <p:bldP spid="12" grpId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774" y="778752"/>
            <a:ext cx="11542426" cy="690285"/>
          </a:xfrm>
        </p:spPr>
        <p:txBody>
          <a:bodyPr>
            <a:normAutofit/>
          </a:bodyPr>
          <a:lstStyle/>
          <a:p>
            <a:r>
              <a:rPr lang="ru-RU" dirty="0" smtClean="0"/>
              <a:t>Научные направления, разрабатываемые кафедрой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474" y="1359968"/>
            <a:ext cx="11961526" cy="50339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/>
              <a:t>Фундаментальные исследования: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1.     </a:t>
            </a:r>
            <a:r>
              <a:rPr lang="ru-RU" sz="1800" b="1" dirty="0" err="1" smtClean="0"/>
              <a:t>Геоинформационное</a:t>
            </a:r>
            <a:r>
              <a:rPr lang="ru-RU" sz="1800" b="1" dirty="0" smtClean="0"/>
              <a:t> и математико-картографическое моделирование </a:t>
            </a:r>
            <a:r>
              <a:rPr lang="ru-RU" sz="1800" b="1" dirty="0" err="1" smtClean="0"/>
              <a:t>геосистем</a:t>
            </a:r>
            <a:r>
              <a:rPr lang="ru-RU" sz="1800" b="1" dirty="0" smtClean="0"/>
              <a:t> и </a:t>
            </a:r>
            <a:r>
              <a:rPr lang="ru-RU" sz="1800" b="1" dirty="0" err="1" smtClean="0"/>
              <a:t>природно-техногеных</a:t>
            </a:r>
            <a:r>
              <a:rPr lang="ru-RU" sz="1800" b="1" dirty="0" smtClean="0"/>
              <a:t> комплексов;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2.     Создание и развитие методов тематического и атласного картографирования;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3.     Разработка концептуальных основ web-картографирования;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4.     Разработка теории и моделей инфраструктур пространственных данных регионального уровня;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5.     Разработка концепций создания </a:t>
            </a:r>
            <a:r>
              <a:rPr lang="ru-RU" sz="1800" b="1" dirty="0" err="1" smtClean="0"/>
              <a:t>геопорталов</a:t>
            </a:r>
            <a:r>
              <a:rPr lang="ru-RU" sz="1800" b="1" dirty="0" smtClean="0"/>
              <a:t> и web-картографических сервисов;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6.     Развитие теоретических положений тематического ДДЗЗ (</a:t>
            </a:r>
            <a:r>
              <a:rPr lang="ru-RU" sz="1800" b="1" dirty="0" err="1" smtClean="0"/>
              <a:t>аэро</a:t>
            </a:r>
            <a:r>
              <a:rPr lang="ru-RU" sz="1800" b="1" dirty="0" smtClean="0"/>
              <a:t>- и </a:t>
            </a:r>
            <a:r>
              <a:rPr lang="ru-RU" sz="1800" b="1" dirty="0" err="1" smtClean="0"/>
              <a:t>космосъемка</a:t>
            </a:r>
            <a:r>
              <a:rPr lang="ru-RU" sz="1800" b="1" dirty="0" smtClean="0"/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7.     Развитие </a:t>
            </a:r>
            <a:r>
              <a:rPr lang="ru-RU" sz="1800" b="1" dirty="0" err="1" smtClean="0"/>
              <a:t>геостатистических</a:t>
            </a:r>
            <a:r>
              <a:rPr lang="ru-RU" sz="1800" b="1" dirty="0" smtClean="0"/>
              <a:t> методов при моделировании гидрометеорологических процессов и явлений.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/>
              <a:t>Прикладные исследования: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1.     Организация космического мониторинга территории Пермского края</a:t>
            </a:r>
            <a:r>
              <a:rPr lang="en-US" sz="1800" b="1" dirty="0" smtClean="0"/>
              <a:t>;</a:t>
            </a:r>
            <a:endParaRPr lang="ru-RU" sz="18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2.     Создание и ведение архива космических снимков и результатов тематического дешифрирования ДДЗЗ</a:t>
            </a:r>
            <a:r>
              <a:rPr lang="en-US" sz="1800" b="1" dirty="0" smtClean="0"/>
              <a:t>;</a:t>
            </a:r>
            <a:endParaRPr lang="ru-RU" sz="18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3.     Проектирование и создание </a:t>
            </a:r>
            <a:r>
              <a:rPr lang="ru-RU" sz="1800" b="1" dirty="0" err="1" smtClean="0"/>
              <a:t>геопорталов</a:t>
            </a:r>
            <a:r>
              <a:rPr lang="ru-RU" sz="1800" b="1" dirty="0" smtClean="0"/>
              <a:t> различного иерархического уровня и территориального охвата;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4.     Создание и ведение геоинформационных систем специального назначения;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5.     Составление, обновление, подготовка к изданию, издание в графическим, цифровом (электронном) и иных видах тематических карт, планов и атласов специального назначения;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6.     Выполнение научно-исследовательских и опытно-конструкторских работ в области ГИС-технологий.</a:t>
            </a:r>
          </a:p>
          <a:p>
            <a:endParaRPr lang="ru-RU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gis.psu.ru/wp-content/uploads/2014/11/DSC0021-1024x694.jpg"/>
          <p:cNvPicPr>
            <a:picLocks noChangeAspect="1" noChangeArrowheads="1"/>
          </p:cNvPicPr>
          <p:nvPr/>
        </p:nvPicPr>
        <p:blipFill>
          <a:blip r:embed="rId3" cstate="screen"/>
          <a:srcRect l="21062" t="19133" r="5995"/>
          <a:stretch>
            <a:fillRect/>
          </a:stretch>
        </p:blipFill>
        <p:spPr bwMode="auto">
          <a:xfrm rot="682134">
            <a:off x="9487543" y="4574827"/>
            <a:ext cx="2271348" cy="170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74" y="681315"/>
            <a:ext cx="11542426" cy="690285"/>
          </a:xfrm>
        </p:spPr>
        <p:txBody>
          <a:bodyPr/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pic>
        <p:nvPicPr>
          <p:cNvPr id="18433" name="Picture 1" descr="D:\ГИС-центр\Мероприятия\Новости\Сертификаты ЕС\Безымянный3-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245593">
            <a:off x="1814583" y="971550"/>
            <a:ext cx="2339949" cy="162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4" name="Picture 2" descr="D:\ГИС-центр\Сайт\Картинки\грамота_Шихов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39011">
            <a:off x="1627506" y="2386439"/>
            <a:ext cx="1381006" cy="1931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75927" y="2836971"/>
            <a:ext cx="6539573" cy="351398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0723 w 21600"/>
              <a:gd name="connsiteY1" fmla="*/ 347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5094"/>
              <a:gd name="connsiteY0" fmla="*/ 0 h 23922"/>
              <a:gd name="connsiteX1" fmla="*/ 20723 w 25094"/>
              <a:gd name="connsiteY1" fmla="*/ 347 h 23922"/>
              <a:gd name="connsiteX2" fmla="*/ 21754 w 25094"/>
              <a:gd name="connsiteY2" fmla="*/ 3305 h 23922"/>
              <a:gd name="connsiteX3" fmla="*/ 21600 w 25094"/>
              <a:gd name="connsiteY3" fmla="*/ 17322 h 23922"/>
              <a:gd name="connsiteX4" fmla="*/ 0 w 25094"/>
              <a:gd name="connsiteY4" fmla="*/ 20172 h 23922"/>
              <a:gd name="connsiteX5" fmla="*/ 0 w 25094"/>
              <a:gd name="connsiteY5" fmla="*/ 0 h 23922"/>
              <a:gd name="connsiteX0" fmla="*/ 0 w 25431"/>
              <a:gd name="connsiteY0" fmla="*/ 0 h 23922"/>
              <a:gd name="connsiteX1" fmla="*/ 20723 w 25431"/>
              <a:gd name="connsiteY1" fmla="*/ 347 h 23922"/>
              <a:gd name="connsiteX2" fmla="*/ 21754 w 25431"/>
              <a:gd name="connsiteY2" fmla="*/ 3305 h 23922"/>
              <a:gd name="connsiteX3" fmla="*/ 22368 w 25431"/>
              <a:gd name="connsiteY3" fmla="*/ 9209 h 23922"/>
              <a:gd name="connsiteX4" fmla="*/ 21600 w 25431"/>
              <a:gd name="connsiteY4" fmla="*/ 17322 h 23922"/>
              <a:gd name="connsiteX5" fmla="*/ 0 w 25431"/>
              <a:gd name="connsiteY5" fmla="*/ 20172 h 23922"/>
              <a:gd name="connsiteX6" fmla="*/ 0 w 25431"/>
              <a:gd name="connsiteY6" fmla="*/ 0 h 23922"/>
              <a:gd name="connsiteX0" fmla="*/ 0 w 25489"/>
              <a:gd name="connsiteY0" fmla="*/ 0 h 23922"/>
              <a:gd name="connsiteX1" fmla="*/ 20723 w 25489"/>
              <a:gd name="connsiteY1" fmla="*/ 347 h 23922"/>
              <a:gd name="connsiteX2" fmla="*/ 21754 w 25489"/>
              <a:gd name="connsiteY2" fmla="*/ 3305 h 23922"/>
              <a:gd name="connsiteX3" fmla="*/ 22368 w 25489"/>
              <a:gd name="connsiteY3" fmla="*/ 9209 h 23922"/>
              <a:gd name="connsiteX4" fmla="*/ 22807 w 25489"/>
              <a:gd name="connsiteY4" fmla="*/ 12798 h 23922"/>
              <a:gd name="connsiteX5" fmla="*/ 21600 w 25489"/>
              <a:gd name="connsiteY5" fmla="*/ 17322 h 23922"/>
              <a:gd name="connsiteX6" fmla="*/ 0 w 25489"/>
              <a:gd name="connsiteY6" fmla="*/ 20172 h 23922"/>
              <a:gd name="connsiteX7" fmla="*/ 0 w 25489"/>
              <a:gd name="connsiteY7" fmla="*/ 0 h 23922"/>
              <a:gd name="connsiteX0" fmla="*/ 0 w 25460"/>
              <a:gd name="connsiteY0" fmla="*/ 0 h 23922"/>
              <a:gd name="connsiteX1" fmla="*/ 20723 w 25460"/>
              <a:gd name="connsiteY1" fmla="*/ 347 h 23922"/>
              <a:gd name="connsiteX2" fmla="*/ 21754 w 25460"/>
              <a:gd name="connsiteY2" fmla="*/ 3305 h 23922"/>
              <a:gd name="connsiteX3" fmla="*/ 22368 w 25460"/>
              <a:gd name="connsiteY3" fmla="*/ 9209 h 23922"/>
              <a:gd name="connsiteX4" fmla="*/ 22807 w 25460"/>
              <a:gd name="connsiteY4" fmla="*/ 12798 h 23922"/>
              <a:gd name="connsiteX5" fmla="*/ 22456 w 25460"/>
              <a:gd name="connsiteY5" fmla="*/ 15924 h 23922"/>
              <a:gd name="connsiteX6" fmla="*/ 21600 w 25460"/>
              <a:gd name="connsiteY6" fmla="*/ 17322 h 23922"/>
              <a:gd name="connsiteX7" fmla="*/ 0 w 25460"/>
              <a:gd name="connsiteY7" fmla="*/ 20172 h 23922"/>
              <a:gd name="connsiteX8" fmla="*/ 0 w 25460"/>
              <a:gd name="connsiteY8" fmla="*/ 0 h 23922"/>
              <a:gd name="connsiteX0" fmla="*/ 0 w 24217"/>
              <a:gd name="connsiteY0" fmla="*/ 0 h 23636"/>
              <a:gd name="connsiteX1" fmla="*/ 20723 w 24217"/>
              <a:gd name="connsiteY1" fmla="*/ 347 h 23636"/>
              <a:gd name="connsiteX2" fmla="*/ 21754 w 24217"/>
              <a:gd name="connsiteY2" fmla="*/ 3305 h 23636"/>
              <a:gd name="connsiteX3" fmla="*/ 22368 w 24217"/>
              <a:gd name="connsiteY3" fmla="*/ 9209 h 23636"/>
              <a:gd name="connsiteX4" fmla="*/ 22807 w 24217"/>
              <a:gd name="connsiteY4" fmla="*/ 12798 h 23636"/>
              <a:gd name="connsiteX5" fmla="*/ 22456 w 24217"/>
              <a:gd name="connsiteY5" fmla="*/ 15924 h 23636"/>
              <a:gd name="connsiteX6" fmla="*/ 21600 w 24217"/>
              <a:gd name="connsiteY6" fmla="*/ 17322 h 23636"/>
              <a:gd name="connsiteX7" fmla="*/ 8680 w 24217"/>
              <a:gd name="connsiteY7" fmla="*/ 20323 h 23636"/>
              <a:gd name="connsiteX8" fmla="*/ 0 w 24217"/>
              <a:gd name="connsiteY8" fmla="*/ 20172 h 23636"/>
              <a:gd name="connsiteX9" fmla="*/ 0 w 24217"/>
              <a:gd name="connsiteY9" fmla="*/ 0 h 23636"/>
              <a:gd name="connsiteX0" fmla="*/ 0 w 24217"/>
              <a:gd name="connsiteY0" fmla="*/ 0 h 23636"/>
              <a:gd name="connsiteX1" fmla="*/ 20723 w 24217"/>
              <a:gd name="connsiteY1" fmla="*/ 347 h 23636"/>
              <a:gd name="connsiteX2" fmla="*/ 21754 w 24217"/>
              <a:gd name="connsiteY2" fmla="*/ 3305 h 23636"/>
              <a:gd name="connsiteX3" fmla="*/ 22368 w 24217"/>
              <a:gd name="connsiteY3" fmla="*/ 9209 h 23636"/>
              <a:gd name="connsiteX4" fmla="*/ 22807 w 24217"/>
              <a:gd name="connsiteY4" fmla="*/ 12798 h 23636"/>
              <a:gd name="connsiteX5" fmla="*/ 22456 w 24217"/>
              <a:gd name="connsiteY5" fmla="*/ 15924 h 23636"/>
              <a:gd name="connsiteX6" fmla="*/ 21600 w 24217"/>
              <a:gd name="connsiteY6" fmla="*/ 17322 h 23636"/>
              <a:gd name="connsiteX7" fmla="*/ 15963 w 24217"/>
              <a:gd name="connsiteY7" fmla="*/ 21018 h 23636"/>
              <a:gd name="connsiteX8" fmla="*/ 8680 w 24217"/>
              <a:gd name="connsiteY8" fmla="*/ 20323 h 23636"/>
              <a:gd name="connsiteX9" fmla="*/ 0 w 24217"/>
              <a:gd name="connsiteY9" fmla="*/ 20172 h 23636"/>
              <a:gd name="connsiteX10" fmla="*/ 0 w 24217"/>
              <a:gd name="connsiteY10" fmla="*/ 0 h 23636"/>
              <a:gd name="connsiteX0" fmla="*/ 0 w 24217"/>
              <a:gd name="connsiteY0" fmla="*/ 0 h 23636"/>
              <a:gd name="connsiteX1" fmla="*/ 20723 w 24217"/>
              <a:gd name="connsiteY1" fmla="*/ 347 h 23636"/>
              <a:gd name="connsiteX2" fmla="*/ 21754 w 24217"/>
              <a:gd name="connsiteY2" fmla="*/ 3305 h 23636"/>
              <a:gd name="connsiteX3" fmla="*/ 22368 w 24217"/>
              <a:gd name="connsiteY3" fmla="*/ 9209 h 23636"/>
              <a:gd name="connsiteX4" fmla="*/ 22807 w 24217"/>
              <a:gd name="connsiteY4" fmla="*/ 12798 h 23636"/>
              <a:gd name="connsiteX5" fmla="*/ 22456 w 24217"/>
              <a:gd name="connsiteY5" fmla="*/ 15924 h 23636"/>
              <a:gd name="connsiteX6" fmla="*/ 21600 w 24217"/>
              <a:gd name="connsiteY6" fmla="*/ 17322 h 23636"/>
              <a:gd name="connsiteX7" fmla="*/ 21930 w 24217"/>
              <a:gd name="connsiteY7" fmla="*/ 20555 h 23636"/>
              <a:gd name="connsiteX8" fmla="*/ 15963 w 24217"/>
              <a:gd name="connsiteY8" fmla="*/ 21018 h 23636"/>
              <a:gd name="connsiteX9" fmla="*/ 8680 w 24217"/>
              <a:gd name="connsiteY9" fmla="*/ 20323 h 23636"/>
              <a:gd name="connsiteX10" fmla="*/ 0 w 24217"/>
              <a:gd name="connsiteY10" fmla="*/ 20172 h 23636"/>
              <a:gd name="connsiteX11" fmla="*/ 0 w 24217"/>
              <a:gd name="connsiteY11" fmla="*/ 0 h 23636"/>
              <a:gd name="connsiteX0" fmla="*/ 0 w 24217"/>
              <a:gd name="connsiteY0" fmla="*/ 0 h 23983"/>
              <a:gd name="connsiteX1" fmla="*/ 20723 w 24217"/>
              <a:gd name="connsiteY1" fmla="*/ 694 h 23983"/>
              <a:gd name="connsiteX2" fmla="*/ 21754 w 24217"/>
              <a:gd name="connsiteY2" fmla="*/ 3652 h 23983"/>
              <a:gd name="connsiteX3" fmla="*/ 22368 w 24217"/>
              <a:gd name="connsiteY3" fmla="*/ 9556 h 23983"/>
              <a:gd name="connsiteX4" fmla="*/ 22807 w 24217"/>
              <a:gd name="connsiteY4" fmla="*/ 13145 h 23983"/>
              <a:gd name="connsiteX5" fmla="*/ 22456 w 24217"/>
              <a:gd name="connsiteY5" fmla="*/ 16271 h 23983"/>
              <a:gd name="connsiteX6" fmla="*/ 21600 w 24217"/>
              <a:gd name="connsiteY6" fmla="*/ 17669 h 23983"/>
              <a:gd name="connsiteX7" fmla="*/ 21930 w 24217"/>
              <a:gd name="connsiteY7" fmla="*/ 20902 h 23983"/>
              <a:gd name="connsiteX8" fmla="*/ 15963 w 24217"/>
              <a:gd name="connsiteY8" fmla="*/ 21365 h 23983"/>
              <a:gd name="connsiteX9" fmla="*/ 8680 w 24217"/>
              <a:gd name="connsiteY9" fmla="*/ 20670 h 23983"/>
              <a:gd name="connsiteX10" fmla="*/ 0 w 24217"/>
              <a:gd name="connsiteY10" fmla="*/ 20519 h 23983"/>
              <a:gd name="connsiteX11" fmla="*/ 0 w 24217"/>
              <a:gd name="connsiteY11" fmla="*/ 0 h 23983"/>
              <a:gd name="connsiteX0" fmla="*/ 0 w 24217"/>
              <a:gd name="connsiteY0" fmla="*/ 0 h 23983"/>
              <a:gd name="connsiteX1" fmla="*/ 3941 w 24217"/>
              <a:gd name="connsiteY1" fmla="*/ 527 h 23983"/>
              <a:gd name="connsiteX2" fmla="*/ 20723 w 24217"/>
              <a:gd name="connsiteY2" fmla="*/ 694 h 23983"/>
              <a:gd name="connsiteX3" fmla="*/ 21754 w 24217"/>
              <a:gd name="connsiteY3" fmla="*/ 3652 h 23983"/>
              <a:gd name="connsiteX4" fmla="*/ 22368 w 24217"/>
              <a:gd name="connsiteY4" fmla="*/ 9556 h 23983"/>
              <a:gd name="connsiteX5" fmla="*/ 22807 w 24217"/>
              <a:gd name="connsiteY5" fmla="*/ 13145 h 23983"/>
              <a:gd name="connsiteX6" fmla="*/ 22456 w 24217"/>
              <a:gd name="connsiteY6" fmla="*/ 16271 h 23983"/>
              <a:gd name="connsiteX7" fmla="*/ 21600 w 24217"/>
              <a:gd name="connsiteY7" fmla="*/ 17669 h 23983"/>
              <a:gd name="connsiteX8" fmla="*/ 21930 w 24217"/>
              <a:gd name="connsiteY8" fmla="*/ 20902 h 23983"/>
              <a:gd name="connsiteX9" fmla="*/ 15963 w 24217"/>
              <a:gd name="connsiteY9" fmla="*/ 21365 h 23983"/>
              <a:gd name="connsiteX10" fmla="*/ 8680 w 24217"/>
              <a:gd name="connsiteY10" fmla="*/ 20670 h 23983"/>
              <a:gd name="connsiteX11" fmla="*/ 0 w 24217"/>
              <a:gd name="connsiteY11" fmla="*/ 20519 h 23983"/>
              <a:gd name="connsiteX12" fmla="*/ 0 w 24217"/>
              <a:gd name="connsiteY12" fmla="*/ 0 h 23983"/>
              <a:gd name="connsiteX0" fmla="*/ 0 w 24217"/>
              <a:gd name="connsiteY0" fmla="*/ 0 h 23983"/>
              <a:gd name="connsiteX1" fmla="*/ 3941 w 24217"/>
              <a:gd name="connsiteY1" fmla="*/ 527 h 23983"/>
              <a:gd name="connsiteX2" fmla="*/ 8592 w 24217"/>
              <a:gd name="connsiteY2" fmla="*/ 990 h 23983"/>
              <a:gd name="connsiteX3" fmla="*/ 20723 w 24217"/>
              <a:gd name="connsiteY3" fmla="*/ 694 h 23983"/>
              <a:gd name="connsiteX4" fmla="*/ 21754 w 24217"/>
              <a:gd name="connsiteY4" fmla="*/ 3652 h 23983"/>
              <a:gd name="connsiteX5" fmla="*/ 22368 w 24217"/>
              <a:gd name="connsiteY5" fmla="*/ 9556 h 23983"/>
              <a:gd name="connsiteX6" fmla="*/ 22807 w 24217"/>
              <a:gd name="connsiteY6" fmla="*/ 13145 h 23983"/>
              <a:gd name="connsiteX7" fmla="*/ 22456 w 24217"/>
              <a:gd name="connsiteY7" fmla="*/ 16271 h 23983"/>
              <a:gd name="connsiteX8" fmla="*/ 21600 w 24217"/>
              <a:gd name="connsiteY8" fmla="*/ 17669 h 23983"/>
              <a:gd name="connsiteX9" fmla="*/ 21930 w 24217"/>
              <a:gd name="connsiteY9" fmla="*/ 20902 h 23983"/>
              <a:gd name="connsiteX10" fmla="*/ 15963 w 24217"/>
              <a:gd name="connsiteY10" fmla="*/ 21365 h 23983"/>
              <a:gd name="connsiteX11" fmla="*/ 8680 w 24217"/>
              <a:gd name="connsiteY11" fmla="*/ 20670 h 23983"/>
              <a:gd name="connsiteX12" fmla="*/ 0 w 24217"/>
              <a:gd name="connsiteY12" fmla="*/ 20519 h 23983"/>
              <a:gd name="connsiteX13" fmla="*/ 0 w 24217"/>
              <a:gd name="connsiteY13" fmla="*/ 0 h 23983"/>
              <a:gd name="connsiteX0" fmla="*/ 0 w 24217"/>
              <a:gd name="connsiteY0" fmla="*/ 0 h 23983"/>
              <a:gd name="connsiteX1" fmla="*/ 3941 w 24217"/>
              <a:gd name="connsiteY1" fmla="*/ 527 h 23983"/>
              <a:gd name="connsiteX2" fmla="*/ 8592 w 24217"/>
              <a:gd name="connsiteY2" fmla="*/ 990 h 23983"/>
              <a:gd name="connsiteX3" fmla="*/ 20723 w 24217"/>
              <a:gd name="connsiteY3" fmla="*/ 694 h 23983"/>
              <a:gd name="connsiteX4" fmla="*/ 21754 w 24217"/>
              <a:gd name="connsiteY4" fmla="*/ 3652 h 23983"/>
              <a:gd name="connsiteX5" fmla="*/ 22368 w 24217"/>
              <a:gd name="connsiteY5" fmla="*/ 9556 h 23983"/>
              <a:gd name="connsiteX6" fmla="*/ 22807 w 24217"/>
              <a:gd name="connsiteY6" fmla="*/ 13145 h 23983"/>
              <a:gd name="connsiteX7" fmla="*/ 22456 w 24217"/>
              <a:gd name="connsiteY7" fmla="*/ 16271 h 23983"/>
              <a:gd name="connsiteX8" fmla="*/ 21600 w 24217"/>
              <a:gd name="connsiteY8" fmla="*/ 17669 h 23983"/>
              <a:gd name="connsiteX9" fmla="*/ 21930 w 24217"/>
              <a:gd name="connsiteY9" fmla="*/ 20902 h 23983"/>
              <a:gd name="connsiteX10" fmla="*/ 15963 w 24217"/>
              <a:gd name="connsiteY10" fmla="*/ 21365 h 23983"/>
              <a:gd name="connsiteX11" fmla="*/ 8680 w 24217"/>
              <a:gd name="connsiteY11" fmla="*/ 20670 h 23983"/>
              <a:gd name="connsiteX12" fmla="*/ 0 w 24217"/>
              <a:gd name="connsiteY12" fmla="*/ 20519 h 23983"/>
              <a:gd name="connsiteX13" fmla="*/ 0 w 24217"/>
              <a:gd name="connsiteY13" fmla="*/ 0 h 23983"/>
              <a:gd name="connsiteX0" fmla="*/ 1155 w 25372"/>
              <a:gd name="connsiteY0" fmla="*/ 0 h 22410"/>
              <a:gd name="connsiteX1" fmla="*/ 5096 w 25372"/>
              <a:gd name="connsiteY1" fmla="*/ 527 h 22410"/>
              <a:gd name="connsiteX2" fmla="*/ 9747 w 25372"/>
              <a:gd name="connsiteY2" fmla="*/ 990 h 22410"/>
              <a:gd name="connsiteX3" fmla="*/ 21878 w 25372"/>
              <a:gd name="connsiteY3" fmla="*/ 694 h 22410"/>
              <a:gd name="connsiteX4" fmla="*/ 22909 w 25372"/>
              <a:gd name="connsiteY4" fmla="*/ 3652 h 22410"/>
              <a:gd name="connsiteX5" fmla="*/ 23523 w 25372"/>
              <a:gd name="connsiteY5" fmla="*/ 9556 h 22410"/>
              <a:gd name="connsiteX6" fmla="*/ 23962 w 25372"/>
              <a:gd name="connsiteY6" fmla="*/ 13145 h 22410"/>
              <a:gd name="connsiteX7" fmla="*/ 23611 w 25372"/>
              <a:gd name="connsiteY7" fmla="*/ 16271 h 22410"/>
              <a:gd name="connsiteX8" fmla="*/ 22755 w 25372"/>
              <a:gd name="connsiteY8" fmla="*/ 17669 h 22410"/>
              <a:gd name="connsiteX9" fmla="*/ 23085 w 25372"/>
              <a:gd name="connsiteY9" fmla="*/ 20902 h 22410"/>
              <a:gd name="connsiteX10" fmla="*/ 17118 w 25372"/>
              <a:gd name="connsiteY10" fmla="*/ 21365 h 22410"/>
              <a:gd name="connsiteX11" fmla="*/ 9835 w 25372"/>
              <a:gd name="connsiteY11" fmla="*/ 20670 h 22410"/>
              <a:gd name="connsiteX12" fmla="*/ 1155 w 25372"/>
              <a:gd name="connsiteY12" fmla="*/ 20519 h 22410"/>
              <a:gd name="connsiteX13" fmla="*/ 0 w 25372"/>
              <a:gd name="connsiteY13" fmla="*/ 8167 h 22410"/>
              <a:gd name="connsiteX14" fmla="*/ 1155 w 25372"/>
              <a:gd name="connsiteY14" fmla="*/ 0 h 22410"/>
              <a:gd name="connsiteX0" fmla="*/ 1261 w 25478"/>
              <a:gd name="connsiteY0" fmla="*/ 0 h 22410"/>
              <a:gd name="connsiteX1" fmla="*/ 5202 w 25478"/>
              <a:gd name="connsiteY1" fmla="*/ 527 h 22410"/>
              <a:gd name="connsiteX2" fmla="*/ 9853 w 25478"/>
              <a:gd name="connsiteY2" fmla="*/ 990 h 22410"/>
              <a:gd name="connsiteX3" fmla="*/ 21984 w 25478"/>
              <a:gd name="connsiteY3" fmla="*/ 694 h 22410"/>
              <a:gd name="connsiteX4" fmla="*/ 23015 w 25478"/>
              <a:gd name="connsiteY4" fmla="*/ 3652 h 22410"/>
              <a:gd name="connsiteX5" fmla="*/ 23629 w 25478"/>
              <a:gd name="connsiteY5" fmla="*/ 9556 h 22410"/>
              <a:gd name="connsiteX6" fmla="*/ 24068 w 25478"/>
              <a:gd name="connsiteY6" fmla="*/ 13145 h 22410"/>
              <a:gd name="connsiteX7" fmla="*/ 23717 w 25478"/>
              <a:gd name="connsiteY7" fmla="*/ 16271 h 22410"/>
              <a:gd name="connsiteX8" fmla="*/ 22861 w 25478"/>
              <a:gd name="connsiteY8" fmla="*/ 17669 h 22410"/>
              <a:gd name="connsiteX9" fmla="*/ 23191 w 25478"/>
              <a:gd name="connsiteY9" fmla="*/ 20902 h 22410"/>
              <a:gd name="connsiteX10" fmla="*/ 17224 w 25478"/>
              <a:gd name="connsiteY10" fmla="*/ 21365 h 22410"/>
              <a:gd name="connsiteX11" fmla="*/ 9941 w 25478"/>
              <a:gd name="connsiteY11" fmla="*/ 20670 h 22410"/>
              <a:gd name="connsiteX12" fmla="*/ 1261 w 25478"/>
              <a:gd name="connsiteY12" fmla="*/ 20519 h 22410"/>
              <a:gd name="connsiteX13" fmla="*/ 106 w 25478"/>
              <a:gd name="connsiteY13" fmla="*/ 8167 h 22410"/>
              <a:gd name="connsiteX14" fmla="*/ 193 w 25478"/>
              <a:gd name="connsiteY14" fmla="*/ 2495 h 22410"/>
              <a:gd name="connsiteX15" fmla="*/ 1261 w 25478"/>
              <a:gd name="connsiteY15" fmla="*/ 0 h 22410"/>
              <a:gd name="connsiteX0" fmla="*/ 1875 w 26092"/>
              <a:gd name="connsiteY0" fmla="*/ 0 h 21518"/>
              <a:gd name="connsiteX1" fmla="*/ 5816 w 26092"/>
              <a:gd name="connsiteY1" fmla="*/ 527 h 21518"/>
              <a:gd name="connsiteX2" fmla="*/ 10467 w 26092"/>
              <a:gd name="connsiteY2" fmla="*/ 990 h 21518"/>
              <a:gd name="connsiteX3" fmla="*/ 22598 w 26092"/>
              <a:gd name="connsiteY3" fmla="*/ 694 h 21518"/>
              <a:gd name="connsiteX4" fmla="*/ 23629 w 26092"/>
              <a:gd name="connsiteY4" fmla="*/ 3652 h 21518"/>
              <a:gd name="connsiteX5" fmla="*/ 24243 w 26092"/>
              <a:gd name="connsiteY5" fmla="*/ 9556 h 21518"/>
              <a:gd name="connsiteX6" fmla="*/ 24682 w 26092"/>
              <a:gd name="connsiteY6" fmla="*/ 13145 h 21518"/>
              <a:gd name="connsiteX7" fmla="*/ 24331 w 26092"/>
              <a:gd name="connsiteY7" fmla="*/ 16271 h 21518"/>
              <a:gd name="connsiteX8" fmla="*/ 23475 w 26092"/>
              <a:gd name="connsiteY8" fmla="*/ 17669 h 21518"/>
              <a:gd name="connsiteX9" fmla="*/ 23805 w 26092"/>
              <a:gd name="connsiteY9" fmla="*/ 20902 h 21518"/>
              <a:gd name="connsiteX10" fmla="*/ 17838 w 26092"/>
              <a:gd name="connsiteY10" fmla="*/ 21365 h 21518"/>
              <a:gd name="connsiteX11" fmla="*/ 10555 w 26092"/>
              <a:gd name="connsiteY11" fmla="*/ 20670 h 21518"/>
              <a:gd name="connsiteX12" fmla="*/ 1875 w 26092"/>
              <a:gd name="connsiteY12" fmla="*/ 20519 h 21518"/>
              <a:gd name="connsiteX13" fmla="*/ 193 w 26092"/>
              <a:gd name="connsiteY13" fmla="*/ 15924 h 21518"/>
              <a:gd name="connsiteX14" fmla="*/ 720 w 26092"/>
              <a:gd name="connsiteY14" fmla="*/ 8167 h 21518"/>
              <a:gd name="connsiteX15" fmla="*/ 807 w 26092"/>
              <a:gd name="connsiteY15" fmla="*/ 2495 h 21518"/>
              <a:gd name="connsiteX16" fmla="*/ 1875 w 26092"/>
              <a:gd name="connsiteY16" fmla="*/ 0 h 21518"/>
              <a:gd name="connsiteX0" fmla="*/ 1875 w 26092"/>
              <a:gd name="connsiteY0" fmla="*/ 0 h 21518"/>
              <a:gd name="connsiteX1" fmla="*/ 5816 w 26092"/>
              <a:gd name="connsiteY1" fmla="*/ 527 h 21518"/>
              <a:gd name="connsiteX2" fmla="*/ 10467 w 26092"/>
              <a:gd name="connsiteY2" fmla="*/ 990 h 21518"/>
              <a:gd name="connsiteX3" fmla="*/ 22598 w 26092"/>
              <a:gd name="connsiteY3" fmla="*/ 694 h 21518"/>
              <a:gd name="connsiteX4" fmla="*/ 23629 w 26092"/>
              <a:gd name="connsiteY4" fmla="*/ 3652 h 21518"/>
              <a:gd name="connsiteX5" fmla="*/ 24243 w 26092"/>
              <a:gd name="connsiteY5" fmla="*/ 9556 h 21518"/>
              <a:gd name="connsiteX6" fmla="*/ 24682 w 26092"/>
              <a:gd name="connsiteY6" fmla="*/ 13145 h 21518"/>
              <a:gd name="connsiteX7" fmla="*/ 24331 w 26092"/>
              <a:gd name="connsiteY7" fmla="*/ 16271 h 21518"/>
              <a:gd name="connsiteX8" fmla="*/ 23475 w 26092"/>
              <a:gd name="connsiteY8" fmla="*/ 17669 h 21518"/>
              <a:gd name="connsiteX9" fmla="*/ 23805 w 26092"/>
              <a:gd name="connsiteY9" fmla="*/ 20902 h 21518"/>
              <a:gd name="connsiteX10" fmla="*/ 17838 w 26092"/>
              <a:gd name="connsiteY10" fmla="*/ 21365 h 21518"/>
              <a:gd name="connsiteX11" fmla="*/ 10555 w 26092"/>
              <a:gd name="connsiteY11" fmla="*/ 20670 h 21518"/>
              <a:gd name="connsiteX12" fmla="*/ 6782 w 26092"/>
              <a:gd name="connsiteY12" fmla="*/ 20670 h 21518"/>
              <a:gd name="connsiteX13" fmla="*/ 1875 w 26092"/>
              <a:gd name="connsiteY13" fmla="*/ 20519 h 21518"/>
              <a:gd name="connsiteX14" fmla="*/ 193 w 26092"/>
              <a:gd name="connsiteY14" fmla="*/ 15924 h 21518"/>
              <a:gd name="connsiteX15" fmla="*/ 720 w 26092"/>
              <a:gd name="connsiteY15" fmla="*/ 8167 h 21518"/>
              <a:gd name="connsiteX16" fmla="*/ 807 w 26092"/>
              <a:gd name="connsiteY16" fmla="*/ 2495 h 21518"/>
              <a:gd name="connsiteX17" fmla="*/ 1875 w 26092"/>
              <a:gd name="connsiteY17" fmla="*/ 0 h 21518"/>
              <a:gd name="connsiteX0" fmla="*/ 1875 w 26092"/>
              <a:gd name="connsiteY0" fmla="*/ 284 h 21802"/>
              <a:gd name="connsiteX1" fmla="*/ 5816 w 26092"/>
              <a:gd name="connsiteY1" fmla="*/ 811 h 21802"/>
              <a:gd name="connsiteX2" fmla="*/ 8098 w 26092"/>
              <a:gd name="connsiteY2" fmla="*/ 0 h 21802"/>
              <a:gd name="connsiteX3" fmla="*/ 10467 w 26092"/>
              <a:gd name="connsiteY3" fmla="*/ 1274 h 21802"/>
              <a:gd name="connsiteX4" fmla="*/ 22598 w 26092"/>
              <a:gd name="connsiteY4" fmla="*/ 978 h 21802"/>
              <a:gd name="connsiteX5" fmla="*/ 23629 w 26092"/>
              <a:gd name="connsiteY5" fmla="*/ 3936 h 21802"/>
              <a:gd name="connsiteX6" fmla="*/ 24243 w 26092"/>
              <a:gd name="connsiteY6" fmla="*/ 9840 h 21802"/>
              <a:gd name="connsiteX7" fmla="*/ 24682 w 26092"/>
              <a:gd name="connsiteY7" fmla="*/ 13429 h 21802"/>
              <a:gd name="connsiteX8" fmla="*/ 24331 w 26092"/>
              <a:gd name="connsiteY8" fmla="*/ 16555 h 21802"/>
              <a:gd name="connsiteX9" fmla="*/ 23475 w 26092"/>
              <a:gd name="connsiteY9" fmla="*/ 17953 h 21802"/>
              <a:gd name="connsiteX10" fmla="*/ 23805 w 26092"/>
              <a:gd name="connsiteY10" fmla="*/ 21186 h 21802"/>
              <a:gd name="connsiteX11" fmla="*/ 17838 w 26092"/>
              <a:gd name="connsiteY11" fmla="*/ 21649 h 21802"/>
              <a:gd name="connsiteX12" fmla="*/ 10555 w 26092"/>
              <a:gd name="connsiteY12" fmla="*/ 20954 h 21802"/>
              <a:gd name="connsiteX13" fmla="*/ 6782 w 26092"/>
              <a:gd name="connsiteY13" fmla="*/ 20954 h 21802"/>
              <a:gd name="connsiteX14" fmla="*/ 1875 w 26092"/>
              <a:gd name="connsiteY14" fmla="*/ 20803 h 21802"/>
              <a:gd name="connsiteX15" fmla="*/ 193 w 26092"/>
              <a:gd name="connsiteY15" fmla="*/ 16208 h 21802"/>
              <a:gd name="connsiteX16" fmla="*/ 720 w 26092"/>
              <a:gd name="connsiteY16" fmla="*/ 8451 h 21802"/>
              <a:gd name="connsiteX17" fmla="*/ 807 w 26092"/>
              <a:gd name="connsiteY17" fmla="*/ 2779 h 21802"/>
              <a:gd name="connsiteX18" fmla="*/ 1875 w 26092"/>
              <a:gd name="connsiteY18" fmla="*/ 284 h 21802"/>
              <a:gd name="connsiteX0" fmla="*/ 1875 w 26092"/>
              <a:gd name="connsiteY0" fmla="*/ 284 h 21802"/>
              <a:gd name="connsiteX1" fmla="*/ 5816 w 26092"/>
              <a:gd name="connsiteY1" fmla="*/ 811 h 21802"/>
              <a:gd name="connsiteX2" fmla="*/ 8098 w 26092"/>
              <a:gd name="connsiteY2" fmla="*/ 0 h 21802"/>
              <a:gd name="connsiteX3" fmla="*/ 10467 w 26092"/>
              <a:gd name="connsiteY3" fmla="*/ 1274 h 21802"/>
              <a:gd name="connsiteX4" fmla="*/ 12485 w 26092"/>
              <a:gd name="connsiteY4" fmla="*/ 579 h 21802"/>
              <a:gd name="connsiteX5" fmla="*/ 22598 w 26092"/>
              <a:gd name="connsiteY5" fmla="*/ 978 h 21802"/>
              <a:gd name="connsiteX6" fmla="*/ 23629 w 26092"/>
              <a:gd name="connsiteY6" fmla="*/ 3936 h 21802"/>
              <a:gd name="connsiteX7" fmla="*/ 24243 w 26092"/>
              <a:gd name="connsiteY7" fmla="*/ 9840 h 21802"/>
              <a:gd name="connsiteX8" fmla="*/ 24682 w 26092"/>
              <a:gd name="connsiteY8" fmla="*/ 13429 h 21802"/>
              <a:gd name="connsiteX9" fmla="*/ 24331 w 26092"/>
              <a:gd name="connsiteY9" fmla="*/ 16555 h 21802"/>
              <a:gd name="connsiteX10" fmla="*/ 23475 w 26092"/>
              <a:gd name="connsiteY10" fmla="*/ 17953 h 21802"/>
              <a:gd name="connsiteX11" fmla="*/ 23805 w 26092"/>
              <a:gd name="connsiteY11" fmla="*/ 21186 h 21802"/>
              <a:gd name="connsiteX12" fmla="*/ 17838 w 26092"/>
              <a:gd name="connsiteY12" fmla="*/ 21649 h 21802"/>
              <a:gd name="connsiteX13" fmla="*/ 10555 w 26092"/>
              <a:gd name="connsiteY13" fmla="*/ 20954 h 21802"/>
              <a:gd name="connsiteX14" fmla="*/ 6782 w 26092"/>
              <a:gd name="connsiteY14" fmla="*/ 20954 h 21802"/>
              <a:gd name="connsiteX15" fmla="*/ 1875 w 26092"/>
              <a:gd name="connsiteY15" fmla="*/ 20803 h 21802"/>
              <a:gd name="connsiteX16" fmla="*/ 193 w 26092"/>
              <a:gd name="connsiteY16" fmla="*/ 16208 h 21802"/>
              <a:gd name="connsiteX17" fmla="*/ 720 w 26092"/>
              <a:gd name="connsiteY17" fmla="*/ 8451 h 21802"/>
              <a:gd name="connsiteX18" fmla="*/ 807 w 26092"/>
              <a:gd name="connsiteY18" fmla="*/ 2779 h 21802"/>
              <a:gd name="connsiteX19" fmla="*/ 1875 w 26092"/>
              <a:gd name="connsiteY19" fmla="*/ 284 h 2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092" h="21802">
                <a:moveTo>
                  <a:pt x="1875" y="284"/>
                </a:moveTo>
                <a:lnTo>
                  <a:pt x="5816" y="811"/>
                </a:lnTo>
                <a:lnTo>
                  <a:pt x="8098" y="0"/>
                </a:lnTo>
                <a:lnTo>
                  <a:pt x="10467" y="1274"/>
                </a:lnTo>
                <a:cubicBezTo>
                  <a:pt x="11198" y="1428"/>
                  <a:pt x="10463" y="628"/>
                  <a:pt x="12485" y="579"/>
                </a:cubicBezTo>
                <a:cubicBezTo>
                  <a:pt x="14507" y="530"/>
                  <a:pt x="20741" y="476"/>
                  <a:pt x="22598" y="978"/>
                </a:cubicBezTo>
                <a:cubicBezTo>
                  <a:pt x="26092" y="1548"/>
                  <a:pt x="23483" y="1107"/>
                  <a:pt x="23629" y="3936"/>
                </a:cubicBezTo>
                <a:cubicBezTo>
                  <a:pt x="24006" y="5413"/>
                  <a:pt x="24269" y="7504"/>
                  <a:pt x="24243" y="9840"/>
                </a:cubicBezTo>
                <a:cubicBezTo>
                  <a:pt x="24506" y="11422"/>
                  <a:pt x="24810" y="12077"/>
                  <a:pt x="24682" y="13429"/>
                </a:cubicBezTo>
                <a:cubicBezTo>
                  <a:pt x="24814" y="14625"/>
                  <a:pt x="24532" y="15801"/>
                  <a:pt x="24331" y="16555"/>
                </a:cubicBezTo>
                <a:cubicBezTo>
                  <a:pt x="24130" y="17309"/>
                  <a:pt x="23563" y="17181"/>
                  <a:pt x="23475" y="17953"/>
                </a:cubicBezTo>
                <a:cubicBezTo>
                  <a:pt x="23387" y="18725"/>
                  <a:pt x="24744" y="20570"/>
                  <a:pt x="23805" y="21186"/>
                </a:cubicBezTo>
                <a:cubicBezTo>
                  <a:pt x="22866" y="21802"/>
                  <a:pt x="20046" y="21688"/>
                  <a:pt x="17838" y="21649"/>
                </a:cubicBezTo>
                <a:cubicBezTo>
                  <a:pt x="15630" y="21610"/>
                  <a:pt x="12398" y="21070"/>
                  <a:pt x="10555" y="20954"/>
                </a:cubicBezTo>
                <a:cubicBezTo>
                  <a:pt x="8712" y="20838"/>
                  <a:pt x="8229" y="20979"/>
                  <a:pt x="6782" y="20954"/>
                </a:cubicBezTo>
                <a:cubicBezTo>
                  <a:pt x="5335" y="20929"/>
                  <a:pt x="2973" y="21594"/>
                  <a:pt x="1875" y="20803"/>
                </a:cubicBezTo>
                <a:cubicBezTo>
                  <a:pt x="777" y="20012"/>
                  <a:pt x="386" y="18267"/>
                  <a:pt x="193" y="16208"/>
                </a:cubicBezTo>
                <a:cubicBezTo>
                  <a:pt x="0" y="14149"/>
                  <a:pt x="809" y="10631"/>
                  <a:pt x="720" y="8451"/>
                </a:cubicBezTo>
                <a:cubicBezTo>
                  <a:pt x="675" y="5486"/>
                  <a:pt x="614" y="4140"/>
                  <a:pt x="807" y="2779"/>
                </a:cubicBezTo>
                <a:cubicBezTo>
                  <a:pt x="1000" y="1418"/>
                  <a:pt x="1173" y="650"/>
                  <a:pt x="1875" y="284"/>
                </a:cubicBezTo>
                <a:close/>
              </a:path>
            </a:pathLst>
          </a:custGeom>
          <a:ln w="3175">
            <a:noFill/>
          </a:ln>
          <a:effectLst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8000" tIns="216000" rIns="612000" bIns="216000" rtlCol="0">
            <a:spAutoFit/>
          </a:bodyPr>
          <a:lstStyle/>
          <a:p>
            <a:pPr marL="360000" indent="266700">
              <a:tabLst>
                <a:tab pos="3581400" algn="l"/>
                <a:tab pos="5734050" algn="l"/>
              </a:tabLst>
            </a:pPr>
            <a:r>
              <a:rPr lang="ru-RU" sz="2000" b="1" dirty="0" smtClean="0"/>
              <a:t>Публикации сотрудников кафедры</a:t>
            </a:r>
            <a:r>
              <a:rPr lang="en-US" sz="2000" b="1" dirty="0" smtClean="0"/>
              <a:t> </a:t>
            </a:r>
            <a:r>
              <a:rPr lang="ru-RU" sz="2000" b="1" dirty="0" smtClean="0"/>
              <a:t>:</a:t>
            </a:r>
          </a:p>
          <a:p>
            <a:pPr marL="360000" indent="266700">
              <a:tabLst>
                <a:tab pos="3581400" algn="l"/>
                <a:tab pos="5734050" algn="l"/>
              </a:tabLst>
            </a:pPr>
            <a:endParaRPr lang="ru-RU" sz="2000" b="1" dirty="0" smtClean="0"/>
          </a:p>
          <a:p>
            <a:pPr marL="360000" indent="266700">
              <a:buFont typeface="Wingdings" pitchFamily="2" charset="2"/>
              <a:buChar char="Ø"/>
              <a:tabLst>
                <a:tab pos="3581400" algn="l"/>
                <a:tab pos="5734050" algn="l"/>
              </a:tabLst>
            </a:pPr>
            <a:r>
              <a:rPr lang="ru-RU" sz="2000" b="1" dirty="0" smtClean="0"/>
              <a:t>Издано 5 монографий,</a:t>
            </a:r>
          </a:p>
          <a:p>
            <a:pPr marL="360000" indent="266700">
              <a:buFont typeface="Wingdings" pitchFamily="2" charset="2"/>
              <a:buChar char="Ø"/>
              <a:tabLst>
                <a:tab pos="3581400" algn="l"/>
                <a:tab pos="5734050" algn="l"/>
              </a:tabLst>
            </a:pPr>
            <a:r>
              <a:rPr lang="ru-RU" sz="2000" b="1" dirty="0" smtClean="0"/>
              <a:t>более 50 статей и публикаций, в том числе из списка ВАК, </a:t>
            </a:r>
            <a:r>
              <a:rPr lang="en-US" sz="2000" b="1" dirty="0" smtClean="0"/>
              <a:t>Scopus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Web of science</a:t>
            </a:r>
            <a:r>
              <a:rPr lang="ru-RU" sz="2000" b="1" dirty="0" smtClean="0"/>
              <a:t>,</a:t>
            </a:r>
          </a:p>
          <a:p>
            <a:pPr marL="360000" indent="266700">
              <a:buFont typeface="Wingdings" pitchFamily="2" charset="2"/>
              <a:buChar char="Ø"/>
              <a:tabLst>
                <a:tab pos="3581400" algn="l"/>
                <a:tab pos="5734050" algn="l"/>
              </a:tabLst>
            </a:pPr>
            <a:r>
              <a:rPr lang="en-US" sz="2000" b="1" dirty="0" smtClean="0"/>
              <a:t>6</a:t>
            </a:r>
            <a:r>
              <a:rPr lang="ru-RU" sz="2000" b="1" dirty="0" smtClean="0"/>
              <a:t> методических пособий</a:t>
            </a:r>
            <a:r>
              <a:rPr lang="en-US" sz="2000" b="1" dirty="0" smtClean="0"/>
              <a:t>;</a:t>
            </a:r>
          </a:p>
          <a:p>
            <a:pPr marL="360000" indent="266700">
              <a:buFont typeface="Wingdings" pitchFamily="2" charset="2"/>
              <a:buChar char="Ø"/>
              <a:tabLst>
                <a:tab pos="3581400" algn="l"/>
                <a:tab pos="5734050" algn="l"/>
              </a:tabLst>
            </a:pPr>
            <a:r>
              <a:rPr lang="ru-RU" sz="2000" b="1" dirty="0" smtClean="0"/>
              <a:t>Издан «Атлас Пермского края»,</a:t>
            </a:r>
          </a:p>
          <a:p>
            <a:pPr marL="360000" indent="266700">
              <a:buFont typeface="Wingdings" pitchFamily="2" charset="2"/>
              <a:buChar char="Ø"/>
              <a:tabLst>
                <a:tab pos="3581400" algn="l"/>
                <a:tab pos="5734050" algn="l"/>
              </a:tabLst>
            </a:pPr>
            <a:r>
              <a:rPr lang="ru-RU" sz="2000" b="1" dirty="0" smtClean="0"/>
              <a:t>множество участий в конференциях, семинарах и выставках международного, федерального и регионального уровня</a:t>
            </a:r>
          </a:p>
        </p:txBody>
      </p:sp>
      <p:pic>
        <p:nvPicPr>
          <p:cNvPr id="18438" name="Picture 6" descr="http://gis.psu.ru/wp-content/uploads/2014/07/112-1024x76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487564" y="2805186"/>
            <a:ext cx="2344381" cy="1758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40" name="Picture 8" descr="http://gis.psu.ru/wp-content/uploads/2014/07/s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1252663">
            <a:off x="95819" y="890588"/>
            <a:ext cx="2277122" cy="1622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4" descr="http://gis.psu.ru/wp-content/uploads/2014/08/P1011266-1024x76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6034" y="4509468"/>
            <a:ext cx="2047164" cy="1535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6" name="Picture 4" descr="http://gis.psu.ru/wp-content/uploads/2014/08/Shikhov1-e1408195693118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20622519">
            <a:off x="245774" y="2655651"/>
            <a:ext cx="1390270" cy="1951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0026" y="914400"/>
            <a:ext cx="1958604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1562100"/>
            <a:ext cx="1930400" cy="129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5136" y="857250"/>
            <a:ext cx="1575526" cy="153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9944100" y="1200150"/>
            <a:ext cx="1928177" cy="140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564" y="572847"/>
            <a:ext cx="11542712" cy="690562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dirty="0" smtClean="0"/>
              <a:t>Кафедра осуществляет подготовку студентов: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4300" y="1123951"/>
          <a:ext cx="11830050" cy="52466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0700"/>
                <a:gridCol w="3799540"/>
                <a:gridCol w="3282297"/>
                <a:gridCol w="2957513"/>
              </a:tblGrid>
              <a:tr h="388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Бакалавриат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Магистратура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Аспирантура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/>
                </a:tc>
              </a:tr>
              <a:tr h="116545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Профиль подготовки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 021300.62 «Картография и </a:t>
                      </a:r>
                      <a:r>
                        <a:rPr lang="ru-RU" b="1" dirty="0" err="1" smtClean="0"/>
                        <a:t>геоинформатика</a:t>
                      </a:r>
                      <a:r>
                        <a:rPr lang="ru-RU" b="1" dirty="0" smtClean="0"/>
                        <a:t>»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021300.68 «Математико-картографическое моделирование </a:t>
                      </a:r>
                      <a:r>
                        <a:rPr lang="ru-RU" b="1" dirty="0" err="1" smtClean="0"/>
                        <a:t>геосистем</a:t>
                      </a:r>
                      <a:r>
                        <a:rPr lang="ru-RU" b="1" dirty="0" smtClean="0"/>
                        <a:t> и комплексов»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25.00.35 «</a:t>
                      </a:r>
                      <a:r>
                        <a:rPr lang="ru-RU" sz="1800" b="1" dirty="0" err="1" smtClean="0"/>
                        <a:t>Геоинформатика</a:t>
                      </a:r>
                      <a:r>
                        <a:rPr lang="ru-RU" sz="1800" b="1" dirty="0" smtClean="0"/>
                        <a:t>»</a:t>
                      </a:r>
                      <a:endParaRPr lang="ru-RU" b="1" dirty="0"/>
                    </a:p>
                  </a:txBody>
                  <a:tcPr anchor="ctr"/>
                </a:tc>
              </a:tr>
              <a:tr h="1165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Срок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4 года с присвоением степени «Бакалавр»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года с присвоением степени «Магистр»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года с присвоением степени «Исследователь. Преподаватель-исследователь»</a:t>
                      </a:r>
                      <a:endParaRPr lang="ru-RU" b="1" dirty="0"/>
                    </a:p>
                  </a:txBody>
                  <a:tcPr anchor="ctr"/>
                </a:tc>
              </a:tr>
              <a:tr h="60411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Кол-во бюджетных мест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 конкурсу</a:t>
                      </a:r>
                      <a:endParaRPr lang="ru-RU" b="1" dirty="0"/>
                    </a:p>
                  </a:txBody>
                  <a:tcPr anchor="ctr"/>
                </a:tc>
              </a:tr>
              <a:tr h="35860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Форма обучения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очная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очная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очная</a:t>
                      </a:r>
                    </a:p>
                  </a:txBody>
                  <a:tcPr anchor="ctr"/>
                </a:tc>
              </a:tr>
              <a:tr h="62755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Вступительные экзамены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География (ЕГЭ), Математика (ЕГЭ), Русский язык (ЕГЭ)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Геоинформатика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(письменно) 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Геоинформатика, Философия, </a:t>
                      </a:r>
                      <a:r>
                        <a:rPr lang="ru-RU" b="1" dirty="0" err="1" smtClean="0"/>
                        <a:t>ин.яз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 anchor="ctr"/>
                </a:tc>
              </a:tr>
              <a:tr h="863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Минимальный проходной балл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Из 300 возможных: 2012 г.  – 244</a:t>
                      </a:r>
                      <a:r>
                        <a:rPr lang="en-US" b="1" baseline="0" dirty="0" smtClean="0"/>
                        <a:t>; </a:t>
                      </a:r>
                      <a:r>
                        <a:rPr lang="ru-RU" b="1" dirty="0" smtClean="0"/>
                        <a:t>2013 г. – 198; 2014 г.  -199</a:t>
                      </a:r>
                      <a:r>
                        <a:rPr lang="en-US" b="1" dirty="0" smtClean="0"/>
                        <a:t>.</a:t>
                      </a:r>
                      <a:r>
                        <a:rPr lang="ru-RU" b="1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Из 100 возможных:</a:t>
                      </a:r>
                      <a:r>
                        <a:rPr lang="ru-RU" b="1" baseline="0" dirty="0" smtClean="0"/>
                        <a:t> 2014 г. - 63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ИС-центр\Мероприятия\16-10-2014_17-22-19\мультивременной_снимо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4772" y="1255593"/>
            <a:ext cx="6866872" cy="4859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4717" y="709270"/>
            <a:ext cx="6082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 ходе обучения студенты освоят: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57" y="1340057"/>
            <a:ext cx="3612852" cy="365913"/>
          </a:xfrm>
          <a:solidFill>
            <a:schemeClr val="accent4">
              <a:lumMod val="75000"/>
            </a:schemeClr>
          </a:solidFill>
          <a:ln w="28575">
            <a:prstDash val="lgDashDotDot"/>
          </a:ln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Дешифрирование ДДЗЗ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Picture 2" descr="D:\ГИС-центр\Мероприятия\16-10-2014_17-22-19\аэрофото_чердынь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53886" y="1845972"/>
            <a:ext cx="6248579" cy="4421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811440" y="1929186"/>
            <a:ext cx="4647174" cy="34999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prstDash val="lgDashDotDot"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eaLnBrk="1" hangingPunct="1"/>
            <a:r>
              <a:rPr lang="ru-RU" b="1" dirty="0" smtClean="0">
                <a:solidFill>
                  <a:schemeClr val="bg1"/>
                </a:solidFill>
              </a:rPr>
              <a:t>Методы спутникового позиционирования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 descr="D:\ГИС-центр\Мероприятия\16-10-2014_17-22-19\пожар_2010год.jpg"/>
          <p:cNvPicPr>
            <a:picLocks noChangeAspect="1" noChangeArrowheads="1"/>
          </p:cNvPicPr>
          <p:nvPr/>
        </p:nvPicPr>
        <p:blipFill>
          <a:blip r:embed="rId4" cstate="screen"/>
          <a:srcRect l="42599" b="44500"/>
          <a:stretch>
            <a:fillRect/>
          </a:stretch>
        </p:blipFill>
        <p:spPr bwMode="auto">
          <a:xfrm>
            <a:off x="5105400" y="2388357"/>
            <a:ext cx="6857086" cy="4046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260928" y="2531962"/>
            <a:ext cx="5283609" cy="40173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prstDash val="lgDashDotDot"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eaLnBrk="1" hangingPunct="1"/>
            <a:r>
              <a:rPr lang="ru-RU" b="1" noProof="0" dirty="0" smtClean="0">
                <a:solidFill>
                  <a:schemeClr val="bg1"/>
                </a:solidFill>
              </a:rPr>
              <a:t>Математико-картографическое моделирование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ГИС-центр\Мероприятия\16-10-2014_17-22-19\Img1.jpg"/>
          <p:cNvPicPr>
            <a:picLocks noChangeAspect="1" noChangeArrowheads="1"/>
          </p:cNvPicPr>
          <p:nvPr/>
        </p:nvPicPr>
        <p:blipFill>
          <a:blip r:embed="rId2" cstate="screen"/>
          <a:srcRect t="2245"/>
          <a:stretch>
            <a:fillRect/>
          </a:stretch>
        </p:blipFill>
        <p:spPr bwMode="auto">
          <a:xfrm>
            <a:off x="114300" y="1200150"/>
            <a:ext cx="7050800" cy="4743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1449" y="1280632"/>
            <a:ext cx="4914989" cy="517369"/>
          </a:xfrm>
          <a:solidFill>
            <a:schemeClr val="accent4">
              <a:lumMod val="75000"/>
            </a:schemeClr>
          </a:solidFill>
          <a:ln w="28575">
            <a:prstDash val="lgDashDotDot"/>
          </a:ln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1800" dirty="0" err="1" smtClean="0">
                <a:solidFill>
                  <a:schemeClr val="bg1"/>
                </a:solidFill>
              </a:rPr>
              <a:t>Геоинформационное</a:t>
            </a:r>
            <a:r>
              <a:rPr lang="ru-RU" sz="1800" dirty="0" smtClean="0">
                <a:solidFill>
                  <a:schemeClr val="bg1"/>
                </a:solidFill>
              </a:rPr>
              <a:t> картографирование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Историко-культурное наследие Пермского края: сохранение, визуализация и изучение средствами ГИС-технологий"/>
          <p:cNvPicPr>
            <a:picLocks noChangeAspect="1" noChangeArrowheads="1"/>
          </p:cNvPicPr>
          <p:nvPr/>
        </p:nvPicPr>
        <p:blipFill>
          <a:blip r:embed="rId3" cstate="screen"/>
          <a:srcRect b="5149"/>
          <a:stretch>
            <a:fillRect/>
          </a:stretch>
        </p:blipFill>
        <p:spPr bwMode="auto">
          <a:xfrm>
            <a:off x="2885124" y="1701137"/>
            <a:ext cx="8006267" cy="439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2" descr="D:\ГИС-центр\Мероприятия\16-10-2014_17-22-19\Шумилиха_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38750" y="2362200"/>
            <a:ext cx="6784928" cy="4057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094911" y="1793559"/>
            <a:ext cx="3926900" cy="51415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prstDash val="lgDashDotDot"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eaLnBrk="1" hangingPunct="1"/>
            <a:r>
              <a:rPr lang="ru-RU" b="1" dirty="0" smtClean="0">
                <a:solidFill>
                  <a:schemeClr val="bg1"/>
                </a:solidFill>
              </a:rPr>
              <a:t>Основы </a:t>
            </a:r>
            <a:r>
              <a:rPr lang="en-US" b="1" dirty="0" smtClean="0">
                <a:solidFill>
                  <a:schemeClr val="bg1"/>
                </a:solidFill>
              </a:rPr>
              <a:t>Web-</a:t>
            </a:r>
            <a:r>
              <a:rPr lang="ru-RU" b="1" dirty="0" smtClean="0">
                <a:solidFill>
                  <a:schemeClr val="bg1"/>
                </a:solidFill>
              </a:rPr>
              <a:t> картографирования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5288790" y="2477938"/>
            <a:ext cx="6312659" cy="66531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prstDash val="lgDashDotDot"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eaLnBrk="1" hangingPunct="1"/>
            <a:r>
              <a:rPr lang="ru-RU" b="1" dirty="0" smtClean="0"/>
              <a:t>Методы многомерного цифрового пространственного моделирования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717" y="709270"/>
            <a:ext cx="6082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 ходе обучения студенты освоят: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8B3D8500-293B-4119-BF02-1B27552E5B48}" vid="{BB93F9A7-3DF5-45A6-A541-9C70F1752CC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МИП</Template>
  <TotalTime>6291</TotalTime>
  <Words>1142</Words>
  <Application>Microsoft Office PowerPoint</Application>
  <PresentationFormat>Произвольный</PresentationFormat>
  <Paragraphs>226</Paragraphs>
  <Slides>19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История кафедры</vt:lpstr>
      <vt:lpstr>Преподавательский состав</vt:lpstr>
      <vt:lpstr>Научные направления, разрабатываемые кафедрой</vt:lpstr>
      <vt:lpstr>Наши достижения</vt:lpstr>
      <vt:lpstr>Кафедра осуществляет подготовку студентов:</vt:lpstr>
      <vt:lpstr>Дешифрирование ДДЗЗ</vt:lpstr>
      <vt:lpstr>Геоинформационное картографирование</vt:lpstr>
      <vt:lpstr>Оснащенность</vt:lpstr>
      <vt:lpstr>Практики студентов (общегеографические)</vt:lpstr>
      <vt:lpstr>Слайд 12</vt:lpstr>
      <vt:lpstr>Сотрудничество</vt:lpstr>
      <vt:lpstr>Выпускники кафедры картографии и геоинформатики работают и востребованы в следующих организациях Пермского края и России</vt:lpstr>
      <vt:lpstr>Организация мероприятий</vt:lpstr>
      <vt:lpstr>Слайд 16</vt:lpstr>
      <vt:lpstr>Студенческая наука</vt:lpstr>
      <vt:lpstr>Активность</vt:lpstr>
      <vt:lpstr>Приходите! Мы будем вам рады!</vt:lpstr>
    </vt:vector>
  </TitlesOfParts>
  <Company>ANT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Aleksandra Tashkinova</dc:creator>
  <cp:lastModifiedBy>Мария</cp:lastModifiedBy>
  <cp:revision>282</cp:revision>
  <dcterms:created xsi:type="dcterms:W3CDTF">2014-10-16T12:18:54Z</dcterms:created>
  <dcterms:modified xsi:type="dcterms:W3CDTF">2015-03-19T06:22:36Z</dcterms:modified>
</cp:coreProperties>
</file>